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3"/>
    <p:sldId id="283" r:id="rId4"/>
    <p:sldId id="257" r:id="rId5"/>
    <p:sldId id="258" r:id="rId6"/>
    <p:sldId id="259" r:id="rId7"/>
    <p:sldId id="272" r:id="rId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14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notesMaster" Target="notesMasters/notesMaster1.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609519-A822-47AA-9D90-75DB53258509}"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88DFA1-2684-4B6D-8B41-C3EA1C604BDE}"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5.jpeg"/><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7.png"/><Relationship Id="rId1"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42910" y="357166"/>
            <a:ext cx="7772400" cy="2743218"/>
          </a:xfrm>
        </p:spPr>
        <p:txBody>
          <a:bodyPr/>
          <a:lstStyle/>
          <a:p>
            <a:r>
              <a:rPr lang="zh-CN" altLang="en-US" dirty="0" smtClean="0">
                <a:solidFill>
                  <a:srgbClr val="FF0000"/>
                </a:solidFill>
                <a:latin typeface="华文隶书" panose="02010800040101010101" pitchFamily="2" charset="-122"/>
                <a:ea typeface="华文隶书" panose="02010800040101010101" pitchFamily="2" charset="-122"/>
              </a:rPr>
              <a:t>第四章</a:t>
            </a:r>
            <a:br>
              <a:rPr lang="en-US" altLang="zh-CN" dirty="0" smtClean="0">
                <a:solidFill>
                  <a:srgbClr val="FF0000"/>
                </a:solidFill>
                <a:latin typeface="华文隶书" panose="02010800040101010101" pitchFamily="2" charset="-122"/>
                <a:ea typeface="华文隶书" panose="02010800040101010101" pitchFamily="2" charset="-122"/>
              </a:rPr>
            </a:br>
            <a:br>
              <a:rPr lang="en-US" altLang="zh-CN" dirty="0" smtClean="0">
                <a:solidFill>
                  <a:srgbClr val="FF0000"/>
                </a:solidFill>
                <a:latin typeface="华文隶书" panose="02010800040101010101" pitchFamily="2" charset="-122"/>
                <a:ea typeface="华文隶书" panose="02010800040101010101" pitchFamily="2" charset="-122"/>
              </a:rPr>
            </a:br>
            <a:r>
              <a:rPr lang="zh-CN" altLang="en-US" dirty="0" smtClean="0">
                <a:solidFill>
                  <a:srgbClr val="FF0000"/>
                </a:solidFill>
                <a:latin typeface="华文隶书" panose="02010800040101010101" pitchFamily="2" charset="-122"/>
                <a:ea typeface="华文隶书" panose="02010800040101010101" pitchFamily="2" charset="-122"/>
              </a:rPr>
              <a:t>马克思主义政治经济学理论</a:t>
            </a:r>
            <a:endParaRPr lang="zh-CN" altLang="en-US" dirty="0">
              <a:solidFill>
                <a:srgbClr val="FF0000"/>
              </a:solidFill>
              <a:latin typeface="华文隶书" panose="02010800040101010101" pitchFamily="2" charset="-122"/>
              <a:ea typeface="华文隶书" panose="02010800040101010101" pitchFamily="2" charset="-122"/>
            </a:endParaRPr>
          </a:p>
        </p:txBody>
      </p:sp>
      <p:sp>
        <p:nvSpPr>
          <p:cNvPr id="3" name="副标题 2"/>
          <p:cNvSpPr>
            <a:spLocks noGrp="1"/>
          </p:cNvSpPr>
          <p:nvPr>
            <p:ph type="subTitle" idx="1"/>
          </p:nvPr>
        </p:nvSpPr>
        <p:spPr>
          <a:xfrm>
            <a:off x="1371600" y="4643446"/>
            <a:ext cx="6400800" cy="995354"/>
          </a:xfrm>
        </p:spPr>
        <p:txBody>
          <a:bodyPr/>
          <a:lstStyle/>
          <a:p>
            <a:r>
              <a:rPr lang="en-US" altLang="zh-CN" dirty="0" smtClean="0">
                <a:solidFill>
                  <a:schemeClr val="tx1"/>
                </a:solidFill>
              </a:rPr>
              <a:t>2019.5</a:t>
            </a:r>
            <a:endParaRPr lang="zh-CN" altLang="en-US" dirty="0">
              <a:solidFill>
                <a:schemeClr val="tx1"/>
              </a:solidFill>
            </a:endParaRPr>
          </a:p>
        </p:txBody>
      </p:sp>
      <p:pic>
        <p:nvPicPr>
          <p:cNvPr id="14338" name="Picture 2" descr="http://www.golden-book.com/ProductImage/080101-080301/701000174m.jpg"/>
          <p:cNvPicPr>
            <a:picLocks noChangeAspect="1" noChangeArrowheads="1"/>
          </p:cNvPicPr>
          <p:nvPr/>
        </p:nvPicPr>
        <p:blipFill>
          <a:blip r:embed="rId1"/>
          <a:srcRect/>
          <a:stretch>
            <a:fillRect/>
          </a:stretch>
        </p:blipFill>
        <p:spPr bwMode="auto">
          <a:xfrm>
            <a:off x="357158" y="3143248"/>
            <a:ext cx="2438400" cy="343852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428604"/>
            <a:ext cx="8229600" cy="1571636"/>
          </a:xfrm>
        </p:spPr>
        <p:txBody>
          <a:bodyPr>
            <a:normAutofit fontScale="90000"/>
          </a:bodyPr>
          <a:lstStyle/>
          <a:p>
            <a:r>
              <a:rPr lang="en-US" altLang="zh-CN" sz="3600" b="1" dirty="0" smtClean="0">
                <a:solidFill>
                  <a:srgbClr val="FF0000"/>
                </a:solidFill>
                <a:latin typeface="楷体" panose="02010609060101010101" pitchFamily="49" charset="-122"/>
                <a:ea typeface="楷体" panose="02010609060101010101" pitchFamily="49" charset="-122"/>
              </a:rPr>
              <a:t>2015</a:t>
            </a:r>
            <a:r>
              <a:rPr lang="zh-CN" altLang="en-US" sz="3600" b="1" dirty="0" smtClean="0">
                <a:solidFill>
                  <a:srgbClr val="FF0000"/>
                </a:solidFill>
                <a:latin typeface="楷体" panose="02010609060101010101" pitchFamily="49" charset="-122"/>
                <a:ea typeface="楷体" panose="02010609060101010101" pitchFamily="49" charset="-122"/>
              </a:rPr>
              <a:t>年</a:t>
            </a:r>
            <a:r>
              <a:rPr lang="en-US" altLang="zh-CN" sz="3600" b="1" dirty="0" smtClean="0">
                <a:solidFill>
                  <a:srgbClr val="FF0000"/>
                </a:solidFill>
                <a:latin typeface="楷体" panose="02010609060101010101" pitchFamily="49" charset="-122"/>
                <a:ea typeface="楷体" panose="02010609060101010101" pitchFamily="49" charset="-122"/>
              </a:rPr>
              <a:t>11</a:t>
            </a:r>
            <a:r>
              <a:rPr lang="zh-CN" altLang="en-US" sz="3600" b="1" dirty="0" smtClean="0">
                <a:solidFill>
                  <a:srgbClr val="FF0000"/>
                </a:solidFill>
                <a:latin typeface="楷体" panose="02010609060101010101" pitchFamily="49" charset="-122"/>
                <a:ea typeface="楷体" panose="02010609060101010101" pitchFamily="49" charset="-122"/>
              </a:rPr>
              <a:t>月</a:t>
            </a:r>
            <a:r>
              <a:rPr lang="en-US" altLang="zh-CN" sz="3600" b="1" dirty="0" smtClean="0">
                <a:solidFill>
                  <a:srgbClr val="FF0000"/>
                </a:solidFill>
                <a:latin typeface="楷体" panose="02010609060101010101" pitchFamily="49" charset="-122"/>
                <a:ea typeface="楷体" panose="02010609060101010101" pitchFamily="49" charset="-122"/>
              </a:rPr>
              <a:t>23</a:t>
            </a:r>
            <a:r>
              <a:rPr lang="zh-CN" altLang="en-US" sz="3600" b="1" dirty="0" smtClean="0">
                <a:solidFill>
                  <a:srgbClr val="FF0000"/>
                </a:solidFill>
                <a:latin typeface="楷体" panose="02010609060101010101" pitchFamily="49" charset="-122"/>
                <a:ea typeface="楷体" panose="02010609060101010101" pitchFamily="49" charset="-122"/>
              </a:rPr>
              <a:t>日下午，中共中央政治局就马克思主义政治经济学基本原理和方法论进行第二十八次集体学习</a:t>
            </a:r>
            <a:endParaRPr lang="zh-CN" altLang="en-US" sz="3600" b="1" dirty="0">
              <a:solidFill>
                <a:srgbClr val="FF0000"/>
              </a:solidFill>
              <a:latin typeface="楷体" panose="02010609060101010101" pitchFamily="49" charset="-122"/>
              <a:ea typeface="楷体" panose="02010609060101010101" pitchFamily="49" charset="-122"/>
            </a:endParaRPr>
          </a:p>
        </p:txBody>
      </p:sp>
      <p:sp>
        <p:nvSpPr>
          <p:cNvPr id="3" name="内容占位符 2"/>
          <p:cNvSpPr>
            <a:spLocks noGrp="1"/>
          </p:cNvSpPr>
          <p:nvPr>
            <p:ph idx="1"/>
          </p:nvPr>
        </p:nvSpPr>
        <p:spPr>
          <a:xfrm>
            <a:off x="500034" y="2143116"/>
            <a:ext cx="8229600" cy="4214842"/>
          </a:xfrm>
        </p:spPr>
        <p:style>
          <a:lnRef idx="2">
            <a:schemeClr val="accent6"/>
          </a:lnRef>
          <a:fillRef idx="1">
            <a:schemeClr val="lt1"/>
          </a:fillRef>
          <a:effectRef idx="0">
            <a:schemeClr val="accent6"/>
          </a:effectRef>
          <a:fontRef idx="minor">
            <a:schemeClr val="dk1"/>
          </a:fontRef>
        </p:style>
        <p:txBody>
          <a:bodyPr>
            <a:normAutofit fontScale="85000" lnSpcReduction="20000"/>
          </a:bodyPr>
          <a:lstStyle/>
          <a:p>
            <a:pPr>
              <a:buNone/>
            </a:pPr>
            <a:r>
              <a:rPr lang="zh-CN" altLang="en-US" dirty="0" smtClean="0">
                <a:latin typeface="楷体" panose="02010609060101010101" pitchFamily="49" charset="-122"/>
                <a:ea typeface="楷体" panose="02010609060101010101" pitchFamily="49" charset="-122"/>
              </a:rPr>
              <a:t>      习近平总书记指出，学习马克思主义政治经济学，是为了更好指导我国经济发展实践，既要坚持其基本原理和方法论，更要同我国经济发展实际相结合，不断形成新的理论成果。要坚持以人民为中心的发展思想，坚持把增进人民福祉、促进人的全面发展、朝着共同富裕方向稳步前进作为经济发展的出发点和落脚点。坚持新的发展理念，创新、协调、绿色、开放、共享的发展理念是对我们在推动经济发展中获得的感性认识的升华，是对我们推动经济发展实践的理论总结，要坚持用新的发展理念来引领和推动我国经济发展，不断破解经济发展难题，开创经济发展新局面。</a:t>
            </a:r>
            <a:endParaRPr lang="zh-CN" altLang="en-US" dirty="0">
              <a:latin typeface="楷体" panose="02010609060101010101" pitchFamily="49" charset="-122"/>
              <a:ea typeface="楷体" panose="02010609060101010101" pitchFamily="49"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solidFill>
                  <a:srgbClr val="FF0000"/>
                </a:solidFill>
              </a:rPr>
              <a:t>主要内容</a:t>
            </a:r>
            <a:endParaRPr lang="zh-CN" altLang="en-US" b="1" dirty="0">
              <a:solidFill>
                <a:srgbClr val="FF0000"/>
              </a:solidFill>
            </a:endParaRPr>
          </a:p>
        </p:txBody>
      </p:sp>
      <p:sp>
        <p:nvSpPr>
          <p:cNvPr id="3" name="内容占位符 2"/>
          <p:cNvSpPr>
            <a:spLocks noGrp="1"/>
          </p:cNvSpPr>
          <p:nvPr>
            <p:ph idx="1"/>
          </p:nvPr>
        </p:nvSpPr>
        <p:spPr>
          <a:xfrm>
            <a:off x="457200" y="1957391"/>
            <a:ext cx="8229600" cy="2114551"/>
          </a:xfrm>
        </p:spPr>
        <p:txBody>
          <a:bodyPr/>
          <a:lstStyle/>
          <a:p>
            <a:r>
              <a:rPr lang="zh-CN" altLang="en-US" dirty="0" smtClean="0">
                <a:latin typeface="楷体" panose="02010609060101010101" pitchFamily="49" charset="-122"/>
                <a:ea typeface="楷体" panose="02010609060101010101" pitchFamily="49" charset="-122"/>
              </a:rPr>
              <a:t>第一专题 马克思主义劳动价值论</a:t>
            </a:r>
            <a:endParaRPr lang="en-US" altLang="zh-CN" dirty="0" smtClean="0">
              <a:latin typeface="楷体" panose="02010609060101010101" pitchFamily="49" charset="-122"/>
              <a:ea typeface="楷体" panose="02010609060101010101" pitchFamily="49" charset="-122"/>
            </a:endParaRPr>
          </a:p>
          <a:p>
            <a:r>
              <a:rPr lang="zh-CN" altLang="en-US" dirty="0" smtClean="0">
                <a:latin typeface="楷体" panose="02010609060101010101" pitchFamily="49" charset="-122"/>
                <a:ea typeface="楷体" panose="02010609060101010101" pitchFamily="49" charset="-122"/>
              </a:rPr>
              <a:t>第二专题 马克思剩余价值论</a:t>
            </a:r>
            <a:endParaRPr lang="en-US" altLang="zh-CN" dirty="0" smtClean="0">
              <a:latin typeface="楷体" panose="02010609060101010101" pitchFamily="49" charset="-122"/>
              <a:ea typeface="楷体" panose="02010609060101010101" pitchFamily="49" charset="-122"/>
            </a:endParaRPr>
          </a:p>
          <a:p>
            <a:r>
              <a:rPr lang="zh-CN" altLang="en-US" dirty="0" smtClean="0">
                <a:latin typeface="楷体" panose="02010609060101010101" pitchFamily="49" charset="-122"/>
                <a:ea typeface="楷体" panose="02010609060101010101" pitchFamily="49" charset="-122"/>
              </a:rPr>
              <a:t>第三专题 垄断资本主义</a:t>
            </a:r>
            <a:endParaRPr lang="en-US" altLang="zh-CN" dirty="0" smtClean="0">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solidFill>
                  <a:srgbClr val="FF0000"/>
                </a:solidFill>
                <a:latin typeface="楷体" panose="02010609060101010101" pitchFamily="49" charset="-122"/>
                <a:ea typeface="楷体" panose="02010609060101010101" pitchFamily="49" charset="-122"/>
              </a:rPr>
              <a:t>第六专题 </a:t>
            </a:r>
            <a:r>
              <a:rPr lang="zh-CN" altLang="en-US" sz="4000" dirty="0" smtClean="0">
                <a:solidFill>
                  <a:srgbClr val="FF0000"/>
                </a:solidFill>
                <a:latin typeface="楷体" panose="02010609060101010101" pitchFamily="49" charset="-122"/>
                <a:ea typeface="楷体" panose="02010609060101010101" pitchFamily="49" charset="-122"/>
              </a:rPr>
              <a:t>劳动价值论</a:t>
            </a:r>
            <a:endParaRPr lang="zh-CN" altLang="en-US" sz="4000" dirty="0">
              <a:solidFill>
                <a:srgbClr val="FF0000"/>
              </a:solidFill>
              <a:latin typeface="楷体" panose="02010609060101010101" pitchFamily="49" charset="-122"/>
              <a:ea typeface="楷体" panose="02010609060101010101" pitchFamily="49" charset="-122"/>
            </a:endParaRPr>
          </a:p>
        </p:txBody>
      </p:sp>
      <p:sp>
        <p:nvSpPr>
          <p:cNvPr id="3" name="内容占位符 2"/>
          <p:cNvSpPr>
            <a:spLocks noGrp="1"/>
          </p:cNvSpPr>
          <p:nvPr>
            <p:ph idx="1"/>
          </p:nvPr>
        </p:nvSpPr>
        <p:spPr>
          <a:xfrm>
            <a:off x="457200" y="1600201"/>
            <a:ext cx="8229600" cy="614354"/>
          </a:xfrm>
        </p:spPr>
        <p:txBody>
          <a:bodyPr/>
          <a:lstStyle/>
          <a:p>
            <a:pPr>
              <a:buNone/>
            </a:pPr>
            <a:r>
              <a:rPr lang="zh-CN" altLang="en-US" b="1" dirty="0" smtClean="0">
                <a:solidFill>
                  <a:srgbClr val="0000CC"/>
                </a:solidFill>
                <a:latin typeface="楷体" panose="02010609060101010101" pitchFamily="49" charset="-122"/>
                <a:ea typeface="楷体" panose="02010609060101010101" pitchFamily="49" charset="-122"/>
              </a:rPr>
              <a:t>（一）商品经济的形成</a:t>
            </a:r>
            <a:endParaRPr lang="zh-CN" altLang="en-US" b="1" dirty="0">
              <a:solidFill>
                <a:srgbClr val="0000CC"/>
              </a:solidFill>
              <a:latin typeface="楷体" panose="02010609060101010101" pitchFamily="49" charset="-122"/>
              <a:ea typeface="楷体" panose="02010609060101010101" pitchFamily="49" charset="-122"/>
            </a:endParaRPr>
          </a:p>
        </p:txBody>
      </p:sp>
      <p:sp>
        <p:nvSpPr>
          <p:cNvPr id="4" name="内容占位符 2"/>
          <p:cNvSpPr txBox="1"/>
          <p:nvPr/>
        </p:nvSpPr>
        <p:spPr>
          <a:xfrm>
            <a:off x="1571604" y="2500306"/>
            <a:ext cx="6086460" cy="596897"/>
          </a:xfrm>
          <a:prstGeom prst="rect">
            <a:avLst/>
          </a:prstGeom>
          <a:ln>
            <a:solidFill>
              <a:srgbClr val="FF0000"/>
            </a:solid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defRPr/>
            </a:pPr>
            <a:r>
              <a:rPr kumimoji="0" lang="zh-CN" altLang="en-US" sz="3200" b="0"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rPr>
              <a:t>商品经济是以交换为目的的经济。</a:t>
            </a:r>
            <a:endParaRPr kumimoji="0" lang="zh-CN" altLang="en-US" sz="3200" b="0" i="0" u="none" strike="noStrike" kern="1200" cap="none" spc="0" normalizeH="0" baseline="0" noProof="0" dirty="0">
              <a:ln>
                <a:noFill/>
              </a:ln>
              <a:solidFill>
                <a:schemeClr val="tx1"/>
              </a:solidFill>
              <a:effectLst/>
              <a:uLnTx/>
              <a:uFillTx/>
              <a:latin typeface="楷体" panose="02010609060101010101" pitchFamily="49" charset="-122"/>
              <a:ea typeface="楷体" panose="02010609060101010101" pitchFamily="49" charset="-122"/>
            </a:endParaRPr>
          </a:p>
        </p:txBody>
      </p:sp>
      <p:sp>
        <p:nvSpPr>
          <p:cNvPr id="5" name="内容占位符 2"/>
          <p:cNvSpPr txBox="1"/>
          <p:nvPr/>
        </p:nvSpPr>
        <p:spPr>
          <a:xfrm>
            <a:off x="714348" y="4000504"/>
            <a:ext cx="3500462" cy="114300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defRPr/>
            </a:pPr>
            <a:r>
              <a:rPr kumimoji="0" lang="zh-CN" alt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zh-CN" altLang="en-US" sz="3200" b="0"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rPr>
              <a:t>商品经济产生的两个历史条件：</a:t>
            </a:r>
            <a:endParaRPr kumimoji="0" lang="zh-CN" altLang="en-US" sz="3200" b="0" i="0" u="none" strike="noStrike" kern="1200" cap="none" spc="0" normalizeH="0" baseline="0" noProof="0" dirty="0">
              <a:ln>
                <a:noFill/>
              </a:ln>
              <a:solidFill>
                <a:schemeClr val="tx1"/>
              </a:solidFill>
              <a:effectLst/>
              <a:uLnTx/>
              <a:uFillTx/>
              <a:latin typeface="楷体" panose="02010609060101010101" pitchFamily="49" charset="-122"/>
              <a:ea typeface="楷体" panose="02010609060101010101" pitchFamily="49" charset="-122"/>
            </a:endParaRPr>
          </a:p>
        </p:txBody>
      </p:sp>
      <p:sp>
        <p:nvSpPr>
          <p:cNvPr id="6" name="内容占位符 2"/>
          <p:cNvSpPr txBox="1"/>
          <p:nvPr/>
        </p:nvSpPr>
        <p:spPr>
          <a:xfrm>
            <a:off x="4857752" y="3500438"/>
            <a:ext cx="2286016" cy="71438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defRPr/>
            </a:pPr>
            <a:r>
              <a:rPr kumimoji="0" lang="en-US" altLang="zh-CN" sz="3200" b="0" i="0" u="none" strike="noStrike" kern="1200" cap="none" spc="0" normalizeH="0" baseline="0" noProof="0" dirty="0" smtClean="0">
                <a:ln>
                  <a:noFill/>
                </a:ln>
                <a:solidFill>
                  <a:schemeClr val="tx1"/>
                </a:solidFill>
                <a:effectLst/>
                <a:uLnTx/>
                <a:uFillTx/>
                <a:latin typeface="+mn-lt"/>
                <a:ea typeface="+mn-ea"/>
                <a:cs typeface="+mn-cs"/>
              </a:rPr>
              <a:t>1.</a:t>
            </a:r>
            <a:r>
              <a:rPr kumimoji="0" lang="zh-CN" altLang="en-US" sz="3200" b="0"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rPr>
              <a:t>社会分工</a:t>
            </a:r>
            <a:endParaRPr kumimoji="0" lang="zh-CN" altLang="en-US" sz="3200" b="0" i="0" u="none" strike="noStrike" kern="1200" cap="none" spc="0" normalizeH="0" baseline="0" noProof="0" dirty="0">
              <a:ln>
                <a:noFill/>
              </a:ln>
              <a:solidFill>
                <a:schemeClr val="tx1"/>
              </a:solidFill>
              <a:effectLst/>
              <a:uLnTx/>
              <a:uFillTx/>
              <a:latin typeface="楷体" panose="02010609060101010101" pitchFamily="49" charset="-122"/>
              <a:ea typeface="楷体" panose="02010609060101010101" pitchFamily="49" charset="-122"/>
            </a:endParaRPr>
          </a:p>
        </p:txBody>
      </p:sp>
      <p:sp>
        <p:nvSpPr>
          <p:cNvPr id="7" name="内容占位符 2"/>
          <p:cNvSpPr txBox="1"/>
          <p:nvPr/>
        </p:nvSpPr>
        <p:spPr>
          <a:xfrm>
            <a:off x="4857752" y="4572008"/>
            <a:ext cx="3357586" cy="1000132"/>
          </a:xfrm>
          <a:prstGeom prst="rect">
            <a:avLst/>
          </a:prstGeom>
        </p:spPr>
        <p:txBody>
          <a:bodyPr vert="horz" lIns="91440" tIns="45720" rIns="91440" bIns="45720" rtlCol="0">
            <a:normAutofit fontScale="85000" lnSpcReduction="10000"/>
          </a:bodyPr>
          <a:lstStyle/>
          <a:p>
            <a:pPr marL="342900" marR="0" lvl="0" indent="-342900" algn="l" defTabSz="914400" rtl="0" eaLnBrk="1" fontAlgn="auto" latinLnBrk="0" hangingPunct="1">
              <a:lnSpc>
                <a:spcPct val="100000"/>
              </a:lnSpc>
              <a:spcBef>
                <a:spcPct val="20000"/>
              </a:spcBef>
              <a:spcAft>
                <a:spcPts val="0"/>
              </a:spcAft>
              <a:buClrTx/>
              <a:buSzTx/>
              <a:defRPr/>
            </a:pPr>
            <a:r>
              <a:rPr kumimoji="0" lang="en-US" altLang="zh-CN" sz="3200" b="0" i="0" u="none" strike="noStrike" kern="1200" cap="none" spc="0" normalizeH="0" baseline="0" noProof="0" dirty="0" smtClean="0">
                <a:ln>
                  <a:noFill/>
                </a:ln>
                <a:solidFill>
                  <a:schemeClr val="tx1"/>
                </a:solidFill>
                <a:effectLst/>
                <a:uLnTx/>
                <a:uFillTx/>
                <a:latin typeface="+mn-lt"/>
                <a:ea typeface="+mn-ea"/>
                <a:cs typeface="+mn-cs"/>
              </a:rPr>
              <a:t>2.</a:t>
            </a:r>
            <a:r>
              <a:rPr kumimoji="0" lang="zh-CN" altLang="en-US" sz="3200" b="0"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rPr>
              <a:t>生产资料和劳动产品属于不同所有者</a:t>
            </a:r>
            <a:endParaRPr kumimoji="0" lang="zh-CN" altLang="en-US" sz="3200" b="0" i="0" u="none" strike="noStrike" kern="1200" cap="none" spc="0" normalizeH="0" baseline="0" noProof="0" dirty="0">
              <a:ln>
                <a:noFill/>
              </a:ln>
              <a:solidFill>
                <a:schemeClr val="tx1"/>
              </a:solidFill>
              <a:effectLst/>
              <a:uLnTx/>
              <a:uFillTx/>
              <a:latin typeface="楷体" panose="02010609060101010101" pitchFamily="49" charset="-122"/>
              <a:ea typeface="楷体" panose="02010609060101010101" pitchFamily="49" charset="-122"/>
            </a:endParaRPr>
          </a:p>
        </p:txBody>
      </p:sp>
      <p:sp>
        <p:nvSpPr>
          <p:cNvPr id="8" name="左大括号 7"/>
          <p:cNvSpPr/>
          <p:nvPr/>
        </p:nvSpPr>
        <p:spPr>
          <a:xfrm>
            <a:off x="4357686" y="3643314"/>
            <a:ext cx="428628" cy="1571636"/>
          </a:xfrm>
          <a:prstGeom prst="lef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ox(in)">
                                      <p:cBhvr>
                                        <p:cTn id="10" dur="500"/>
                                        <p:tgtEl>
                                          <p:spTgt spid="8"/>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ox(in)">
                                      <p:cBhvr>
                                        <p:cTn id="13" dur="500"/>
                                        <p:tgtEl>
                                          <p:spTgt spid="6"/>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ox(in)">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1414"/>
            <a:ext cx="8229600" cy="1143000"/>
          </a:xfrm>
        </p:spPr>
        <p:txBody>
          <a:bodyPr>
            <a:normAutofit/>
          </a:bodyPr>
          <a:lstStyle/>
          <a:p>
            <a:pPr algn="l"/>
            <a:r>
              <a:rPr lang="zh-CN" altLang="en-US" sz="3200" b="1" dirty="0" smtClean="0">
                <a:solidFill>
                  <a:srgbClr val="0000CC"/>
                </a:solidFill>
                <a:latin typeface="楷体" panose="02010609060101010101" pitchFamily="49" charset="-122"/>
                <a:ea typeface="楷体" panose="02010609060101010101" pitchFamily="49" charset="-122"/>
                <a:cs typeface="+mn-cs"/>
              </a:rPr>
              <a:t>（二）商品</a:t>
            </a:r>
            <a:r>
              <a:rPr lang="en-US" altLang="zh-CN" sz="3200" b="1" dirty="0" smtClean="0">
                <a:solidFill>
                  <a:srgbClr val="0000CC"/>
                </a:solidFill>
                <a:latin typeface="楷体" panose="02010609060101010101" pitchFamily="49" charset="-122"/>
                <a:ea typeface="楷体" panose="02010609060101010101" pitchFamily="49" charset="-122"/>
                <a:cs typeface="+mn-cs"/>
              </a:rPr>
              <a:t>-</a:t>
            </a:r>
            <a:r>
              <a:rPr lang="zh-CN" altLang="en-US" sz="3200" b="1" dirty="0" smtClean="0">
                <a:solidFill>
                  <a:srgbClr val="0000CC"/>
                </a:solidFill>
                <a:latin typeface="楷体" panose="02010609060101010101" pitchFamily="49" charset="-122"/>
                <a:ea typeface="楷体" panose="02010609060101010101" pitchFamily="49" charset="-122"/>
                <a:cs typeface="+mn-cs"/>
              </a:rPr>
              <a:t>货币</a:t>
            </a:r>
            <a:r>
              <a:rPr lang="en-US" altLang="zh-CN" sz="3200" b="1" dirty="0" smtClean="0">
                <a:solidFill>
                  <a:srgbClr val="0000CC"/>
                </a:solidFill>
                <a:latin typeface="楷体" panose="02010609060101010101" pitchFamily="49" charset="-122"/>
                <a:ea typeface="楷体" panose="02010609060101010101" pitchFamily="49" charset="-122"/>
                <a:cs typeface="+mn-cs"/>
              </a:rPr>
              <a:t>-</a:t>
            </a:r>
            <a:r>
              <a:rPr lang="zh-CN" altLang="en-US" sz="3200" b="1" dirty="0" smtClean="0">
                <a:solidFill>
                  <a:srgbClr val="0000CC"/>
                </a:solidFill>
                <a:latin typeface="楷体" panose="02010609060101010101" pitchFamily="49" charset="-122"/>
                <a:ea typeface="楷体" panose="02010609060101010101" pitchFamily="49" charset="-122"/>
                <a:cs typeface="+mn-cs"/>
              </a:rPr>
              <a:t>价值规律</a:t>
            </a:r>
            <a:endParaRPr lang="zh-CN" altLang="en-US" sz="3200" b="1" dirty="0">
              <a:solidFill>
                <a:srgbClr val="0000CC"/>
              </a:solidFill>
              <a:latin typeface="楷体" panose="02010609060101010101" pitchFamily="49" charset="-122"/>
              <a:ea typeface="楷体" panose="02010609060101010101" pitchFamily="49" charset="-122"/>
              <a:cs typeface="+mn-cs"/>
            </a:endParaRPr>
          </a:p>
        </p:txBody>
      </p:sp>
      <p:sp>
        <p:nvSpPr>
          <p:cNvPr id="3" name="内容占位符 2"/>
          <p:cNvSpPr>
            <a:spLocks noGrp="1"/>
          </p:cNvSpPr>
          <p:nvPr>
            <p:ph idx="1"/>
          </p:nvPr>
        </p:nvSpPr>
        <p:spPr>
          <a:xfrm>
            <a:off x="457200" y="1600201"/>
            <a:ext cx="8229600" cy="757230"/>
          </a:xfrm>
        </p:spPr>
        <p:txBody>
          <a:bodyPr/>
          <a:lstStyle/>
          <a:p>
            <a:r>
              <a:rPr lang="zh-CN" altLang="en-US" b="1" dirty="0" smtClean="0">
                <a:solidFill>
                  <a:srgbClr val="0000CC"/>
                </a:solidFill>
                <a:latin typeface="楷体" panose="02010609060101010101" pitchFamily="49" charset="-122"/>
                <a:ea typeface="楷体" panose="02010609060101010101" pitchFamily="49" charset="-122"/>
              </a:rPr>
              <a:t>商品：用来交换的劳动产品。</a:t>
            </a:r>
            <a:endParaRPr lang="zh-CN" altLang="en-US" b="1" dirty="0">
              <a:solidFill>
                <a:srgbClr val="0000CC"/>
              </a:solidFill>
              <a:latin typeface="楷体" panose="02010609060101010101" pitchFamily="49" charset="-122"/>
              <a:ea typeface="楷体" panose="02010609060101010101" pitchFamily="49" charset="-122"/>
            </a:endParaRPr>
          </a:p>
        </p:txBody>
      </p:sp>
      <p:sp>
        <p:nvSpPr>
          <p:cNvPr id="4" name="内容占位符 2"/>
          <p:cNvSpPr txBox="1"/>
          <p:nvPr/>
        </p:nvSpPr>
        <p:spPr>
          <a:xfrm>
            <a:off x="428596" y="2332037"/>
            <a:ext cx="8229600" cy="66833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defRPr/>
            </a:pPr>
            <a:r>
              <a:rPr kumimoji="0" lang="en-US" altLang="zh-CN" sz="3200" b="0"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rPr>
              <a:t>1.</a:t>
            </a:r>
            <a:r>
              <a:rPr kumimoji="0" lang="zh-CN" altLang="en-US" sz="3200" b="0"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rPr>
              <a:t>商品具有二因素：</a:t>
            </a:r>
            <a:r>
              <a:rPr kumimoji="0" lang="zh-CN" altLang="en-US" sz="3200" b="0" i="0" u="sng"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rPr>
              <a:t>使用价值</a:t>
            </a:r>
            <a:r>
              <a:rPr kumimoji="0" lang="zh-CN" altLang="en-US" sz="3200" b="0"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rPr>
              <a:t>和</a:t>
            </a:r>
            <a:r>
              <a:rPr kumimoji="0" lang="zh-CN" altLang="en-US" sz="3200" b="0" i="0" u="sng"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rPr>
              <a:t>价值</a:t>
            </a:r>
            <a:endParaRPr kumimoji="0" lang="zh-CN" altLang="en-US" sz="3200" b="0" i="0" u="sng" strike="noStrike" kern="1200" cap="none" spc="0" normalizeH="0" baseline="0" noProof="0" dirty="0">
              <a:ln>
                <a:noFill/>
              </a:ln>
              <a:solidFill>
                <a:schemeClr val="tx1"/>
              </a:solidFill>
              <a:effectLst/>
              <a:uLnTx/>
              <a:uFillTx/>
              <a:latin typeface="楷体" panose="02010609060101010101" pitchFamily="49" charset="-122"/>
              <a:ea typeface="楷体" panose="02010609060101010101" pitchFamily="49" charset="-122"/>
            </a:endParaRPr>
          </a:p>
        </p:txBody>
      </p:sp>
      <p:sp>
        <p:nvSpPr>
          <p:cNvPr id="5" name="内容占位符 2"/>
          <p:cNvSpPr txBox="1"/>
          <p:nvPr/>
        </p:nvSpPr>
        <p:spPr>
          <a:xfrm>
            <a:off x="3571868" y="3429000"/>
            <a:ext cx="1857388" cy="668335"/>
          </a:xfrm>
          <a:prstGeom prst="rect">
            <a:avLst/>
          </a:prstGeom>
          <a:ln>
            <a:solidFill>
              <a:srgbClr val="FF0000"/>
            </a:solid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defRPr/>
            </a:pPr>
            <a:r>
              <a:rPr kumimoji="0" lang="zh-CN" altLang="en-US" sz="3200" b="0"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rPr>
              <a:t>具体劳动</a:t>
            </a:r>
            <a:endParaRPr kumimoji="0" lang="zh-CN" altLang="en-US" sz="3200" b="0" i="0" u="none" strike="noStrike" kern="1200" cap="none" spc="0" normalizeH="0" baseline="0" noProof="0" dirty="0">
              <a:ln>
                <a:noFill/>
              </a:ln>
              <a:solidFill>
                <a:schemeClr val="tx1"/>
              </a:solidFill>
              <a:effectLst/>
              <a:uLnTx/>
              <a:uFillTx/>
              <a:latin typeface="楷体" panose="02010609060101010101" pitchFamily="49" charset="-122"/>
              <a:ea typeface="楷体" panose="02010609060101010101" pitchFamily="49" charset="-122"/>
            </a:endParaRPr>
          </a:p>
        </p:txBody>
      </p:sp>
      <p:sp>
        <p:nvSpPr>
          <p:cNvPr id="6" name="内容占位符 2"/>
          <p:cNvSpPr txBox="1"/>
          <p:nvPr/>
        </p:nvSpPr>
        <p:spPr>
          <a:xfrm>
            <a:off x="5857884" y="3429000"/>
            <a:ext cx="1857388" cy="668335"/>
          </a:xfrm>
          <a:prstGeom prst="rect">
            <a:avLst/>
          </a:prstGeom>
          <a:ln>
            <a:solidFill>
              <a:srgbClr val="FF0000"/>
            </a:solid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defRPr/>
            </a:pPr>
            <a:r>
              <a:rPr kumimoji="0" lang="zh-CN" altLang="en-US" sz="3200" b="0"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rPr>
              <a:t>抽象劳动</a:t>
            </a:r>
            <a:endParaRPr kumimoji="0" lang="zh-CN" altLang="en-US" sz="3200" b="0" i="0" u="none" strike="noStrike" kern="1200" cap="none" spc="0" normalizeH="0" baseline="0" noProof="0" dirty="0">
              <a:ln>
                <a:noFill/>
              </a:ln>
              <a:solidFill>
                <a:schemeClr val="tx1"/>
              </a:solidFill>
              <a:effectLst/>
              <a:uLnTx/>
              <a:uFillTx/>
              <a:latin typeface="楷体" panose="02010609060101010101" pitchFamily="49" charset="-122"/>
              <a:ea typeface="楷体" panose="02010609060101010101" pitchFamily="49" charset="-122"/>
            </a:endParaRPr>
          </a:p>
        </p:txBody>
      </p:sp>
      <p:cxnSp>
        <p:nvCxnSpPr>
          <p:cNvPr id="8" name="直接箭头连接符 7"/>
          <p:cNvCxnSpPr/>
          <p:nvPr/>
        </p:nvCxnSpPr>
        <p:spPr>
          <a:xfrm rot="5400000">
            <a:off x="4321967" y="3106735"/>
            <a:ext cx="642942"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9" name="直接箭头连接符 8"/>
          <p:cNvCxnSpPr/>
          <p:nvPr/>
        </p:nvCxnSpPr>
        <p:spPr>
          <a:xfrm rot="5400000">
            <a:off x="6251587" y="3106735"/>
            <a:ext cx="642942"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0" name="内容占位符 2"/>
          <p:cNvSpPr txBox="1"/>
          <p:nvPr/>
        </p:nvSpPr>
        <p:spPr>
          <a:xfrm>
            <a:off x="428596" y="4429132"/>
            <a:ext cx="8229600" cy="66833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defRPr/>
            </a:pPr>
            <a:r>
              <a:rPr kumimoji="0" lang="en-US" altLang="zh-CN" sz="3200" b="0"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rPr>
              <a:t>2.</a:t>
            </a:r>
            <a:r>
              <a:rPr kumimoji="0" lang="zh-CN" altLang="en-US" sz="3200" b="0"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rPr>
              <a:t>商品的</a:t>
            </a:r>
            <a:r>
              <a:rPr kumimoji="0" lang="zh-CN" altLang="en-US" sz="3200" b="0" i="0" u="sng"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rPr>
              <a:t>价值量</a:t>
            </a:r>
            <a:r>
              <a:rPr kumimoji="0" lang="zh-CN" altLang="en-US" sz="3200" b="0"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rPr>
              <a:t>决定：社会必要劳动时间</a:t>
            </a:r>
            <a:endParaRPr kumimoji="0" lang="zh-CN" altLang="en-US" sz="3200" b="0" i="0" u="sng" strike="noStrike" kern="1200" cap="none" spc="0" normalizeH="0" baseline="0" noProof="0" dirty="0">
              <a:ln>
                <a:noFill/>
              </a:ln>
              <a:solidFill>
                <a:schemeClr val="tx1"/>
              </a:solidFill>
              <a:effectLst/>
              <a:uLnTx/>
              <a:uFillTx/>
              <a:latin typeface="楷体" panose="02010609060101010101" pitchFamily="49" charset="-122"/>
              <a:ea typeface="楷体" panose="02010609060101010101" pitchFamily="49" charset="-122"/>
            </a:endParaRPr>
          </a:p>
        </p:txBody>
      </p:sp>
      <p:sp>
        <p:nvSpPr>
          <p:cNvPr id="11" name="内容占位符 2"/>
          <p:cNvSpPr txBox="1"/>
          <p:nvPr/>
        </p:nvSpPr>
        <p:spPr>
          <a:xfrm>
            <a:off x="1643042" y="5500702"/>
            <a:ext cx="1857388" cy="668335"/>
          </a:xfrm>
          <a:prstGeom prst="rect">
            <a:avLst/>
          </a:prstGeom>
          <a:ln>
            <a:solidFill>
              <a:srgbClr val="FF0000"/>
            </a:solid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defRPr/>
            </a:pPr>
            <a:r>
              <a:rPr kumimoji="0" lang="zh-CN" altLang="en-US" sz="3200" b="0"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rPr>
              <a:t>简单劳动</a:t>
            </a:r>
            <a:endParaRPr kumimoji="0" lang="zh-CN" altLang="en-US" sz="3200" b="0" i="0" u="none" strike="noStrike" kern="1200" cap="none" spc="0" normalizeH="0" baseline="0" noProof="0" dirty="0">
              <a:ln>
                <a:noFill/>
              </a:ln>
              <a:solidFill>
                <a:schemeClr val="tx1"/>
              </a:solidFill>
              <a:effectLst/>
              <a:uLnTx/>
              <a:uFillTx/>
              <a:latin typeface="楷体" panose="02010609060101010101" pitchFamily="49" charset="-122"/>
              <a:ea typeface="楷体" panose="02010609060101010101" pitchFamily="49" charset="-122"/>
            </a:endParaRPr>
          </a:p>
        </p:txBody>
      </p:sp>
      <p:sp>
        <p:nvSpPr>
          <p:cNvPr id="12" name="内容占位符 2"/>
          <p:cNvSpPr txBox="1"/>
          <p:nvPr/>
        </p:nvSpPr>
        <p:spPr>
          <a:xfrm>
            <a:off x="5143504" y="5500702"/>
            <a:ext cx="1928826" cy="668335"/>
          </a:xfrm>
          <a:prstGeom prst="rect">
            <a:avLst/>
          </a:prstGeom>
          <a:ln>
            <a:solidFill>
              <a:srgbClr val="FF0000"/>
            </a:solid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defRPr/>
            </a:pPr>
            <a:r>
              <a:rPr kumimoji="0" lang="zh-CN" altLang="en-US" sz="3200" b="0"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rPr>
              <a:t>复杂劳动</a:t>
            </a:r>
            <a:endParaRPr kumimoji="0" lang="zh-CN" altLang="en-US" sz="3200" b="0" i="0" u="none" strike="noStrike" kern="1200" cap="none" spc="0" normalizeH="0" baseline="0" noProof="0" dirty="0">
              <a:ln>
                <a:noFill/>
              </a:ln>
              <a:solidFill>
                <a:schemeClr val="tx1"/>
              </a:solidFill>
              <a:effectLst/>
              <a:uLnTx/>
              <a:uFillTx/>
              <a:latin typeface="楷体" panose="02010609060101010101" pitchFamily="49" charset="-122"/>
              <a:ea typeface="楷体" panose="02010609060101010101" pitchFamily="49" charset="-122"/>
            </a:endParaRPr>
          </a:p>
        </p:txBody>
      </p:sp>
      <p:cxnSp>
        <p:nvCxnSpPr>
          <p:cNvPr id="13" name="直接箭头连接符 12"/>
          <p:cNvCxnSpPr/>
          <p:nvPr/>
        </p:nvCxnSpPr>
        <p:spPr>
          <a:xfrm rot="5400000">
            <a:off x="5680083" y="5178437"/>
            <a:ext cx="642942"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4" name="直接箭头连接符 13"/>
          <p:cNvCxnSpPr/>
          <p:nvPr/>
        </p:nvCxnSpPr>
        <p:spPr>
          <a:xfrm rot="5400000">
            <a:off x="2108183" y="5249875"/>
            <a:ext cx="642942"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nvCxnSpPr>
        <p:spPr>
          <a:xfrm rot="10800000" flipV="1">
            <a:off x="2857488" y="2928934"/>
            <a:ext cx="3643338" cy="150019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pic>
        <p:nvPicPr>
          <p:cNvPr id="15" name="Picture 2" descr="https://timgsa.baidu.com/timg?image&amp;quality=80&amp;size=b9999_10000&amp;sec=1495808411464&amp;di=ea8c5eccba6264b5c4e64b76c11608e4&amp;imgtype=0&amp;src=http%3A%2F%2Fpic.58pic.com%2F58pic%2F15%2F39%2F60%2F02c58PICfFW_1024.jpg"/>
          <p:cNvPicPr>
            <a:picLocks noChangeAspect="1" noChangeArrowheads="1"/>
          </p:cNvPicPr>
          <p:nvPr/>
        </p:nvPicPr>
        <p:blipFill>
          <a:blip r:embed="rId1"/>
          <a:srcRect/>
          <a:stretch>
            <a:fillRect/>
          </a:stretch>
        </p:blipFill>
        <p:spPr bwMode="auto">
          <a:xfrm>
            <a:off x="714348" y="1285860"/>
            <a:ext cx="3381354" cy="2069187"/>
          </a:xfrm>
          <a:prstGeom prst="rect">
            <a:avLst/>
          </a:prstGeom>
          <a:noFill/>
        </p:spPr>
      </p:pic>
      <p:pic>
        <p:nvPicPr>
          <p:cNvPr id="18" name="Picture 6" descr="https://timgsa.baidu.com/timg?image&amp;quality=80&amp;size=b9999_10000&amp;sec=1495808584810&amp;di=064141c719e9b4573924cdffb7697270&amp;imgtype=0&amp;src=http%3A%2F%2Fphotocdn.sohu.com%2F20140226%2FImg395672880.jpg"/>
          <p:cNvPicPr>
            <a:picLocks noChangeAspect="1" noChangeArrowheads="1"/>
          </p:cNvPicPr>
          <p:nvPr/>
        </p:nvPicPr>
        <p:blipFill>
          <a:blip r:embed="rId2"/>
          <a:srcRect/>
          <a:stretch>
            <a:fillRect/>
          </a:stretch>
        </p:blipFill>
        <p:spPr bwMode="auto">
          <a:xfrm>
            <a:off x="5286380" y="1237391"/>
            <a:ext cx="3533022" cy="2334485"/>
          </a:xfrm>
          <a:prstGeom prst="rect">
            <a:avLst/>
          </a:prstGeom>
          <a:noFill/>
        </p:spPr>
      </p:pic>
      <p:pic>
        <p:nvPicPr>
          <p:cNvPr id="29698" name="Picture 2" descr="https://timgsa.baidu.com/timg?image&amp;quality=80&amp;size=b9999_10000&amp;sec=1527332019344&amp;di=05e8f2266bded2fb21fc8c7544087e96&amp;imgtype=0&amp;src=http%3A%2F%2Fupload.sanqin.com%2F2017%2F0425%2F1493088730963.jpg"/>
          <p:cNvPicPr>
            <a:picLocks noChangeAspect="1" noChangeArrowheads="1"/>
          </p:cNvPicPr>
          <p:nvPr/>
        </p:nvPicPr>
        <p:blipFill>
          <a:blip r:embed="rId3"/>
          <a:srcRect/>
          <a:stretch>
            <a:fillRect/>
          </a:stretch>
        </p:blipFill>
        <p:spPr bwMode="auto">
          <a:xfrm>
            <a:off x="4786314" y="3762479"/>
            <a:ext cx="3905234" cy="2595479"/>
          </a:xfrm>
          <a:prstGeom prst="rect">
            <a:avLst/>
          </a:prstGeom>
          <a:noFill/>
        </p:spPr>
      </p:pic>
      <p:pic>
        <p:nvPicPr>
          <p:cNvPr id="29700" name="Picture 4" descr="https://timgsa.baidu.com/timg?image&amp;quality=80&amp;size=b9999_10000&amp;sec=1527332343316&amp;di=67fd1b4f224ee6c55048603fe099dbd8&amp;imgtype=0&amp;src=http%3A%2F%2Fimgsrc.baidu.com%2Fimgad%2Fpic%2Fitem%2Faa18972bd40735fa51b35a9a94510fb30f240855.jpg"/>
          <p:cNvPicPr>
            <a:picLocks noChangeAspect="1" noChangeArrowheads="1"/>
          </p:cNvPicPr>
          <p:nvPr/>
        </p:nvPicPr>
        <p:blipFill>
          <a:blip r:embed="rId4"/>
          <a:srcRect/>
          <a:stretch>
            <a:fillRect/>
          </a:stretch>
        </p:blipFill>
        <p:spPr bwMode="auto">
          <a:xfrm>
            <a:off x="785786" y="3714752"/>
            <a:ext cx="3747478" cy="264320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xit" presetSubtype="16" fill="hold" nodeType="clickEffect">
                                  <p:stCondLst>
                                    <p:cond delay="0"/>
                                  </p:stCondLst>
                                  <p:childTnLst>
                                    <p:animEffect transition="out" filter="box(in)">
                                      <p:cBhvr>
                                        <p:cTn id="6" dur="500"/>
                                        <p:tgtEl>
                                          <p:spTgt spid="15"/>
                                        </p:tgtEl>
                                      </p:cBhvr>
                                    </p:animEffect>
                                    <p:set>
                                      <p:cBhvr>
                                        <p:cTn id="7" dur="1" fill="hold">
                                          <p:stCondLst>
                                            <p:cond delay="499"/>
                                          </p:stCondLst>
                                        </p:cTn>
                                        <p:tgtEl>
                                          <p:spTgt spid="15"/>
                                        </p:tgtEl>
                                        <p:attrNameLst>
                                          <p:attrName>style.visibility</p:attrName>
                                        </p:attrNameLst>
                                      </p:cBhvr>
                                      <p:to>
                                        <p:strVal val="hidden"/>
                                      </p:to>
                                    </p:set>
                                  </p:childTnLst>
                                </p:cTn>
                              </p:par>
                              <p:par>
                                <p:cTn id="8" presetID="4" presetClass="exit" presetSubtype="16" fill="hold" nodeType="withEffect">
                                  <p:stCondLst>
                                    <p:cond delay="0"/>
                                  </p:stCondLst>
                                  <p:childTnLst>
                                    <p:animEffect transition="out" filter="box(in)">
                                      <p:cBhvr>
                                        <p:cTn id="9" dur="500"/>
                                        <p:tgtEl>
                                          <p:spTgt spid="18"/>
                                        </p:tgtEl>
                                      </p:cBhvr>
                                    </p:animEffect>
                                    <p:set>
                                      <p:cBhvr>
                                        <p:cTn id="10" dur="1" fill="hold">
                                          <p:stCondLst>
                                            <p:cond delay="499"/>
                                          </p:stCondLst>
                                        </p:cTn>
                                        <p:tgtEl>
                                          <p:spTgt spid="18"/>
                                        </p:tgtEl>
                                        <p:attrNameLst>
                                          <p:attrName>style.visibility</p:attrName>
                                        </p:attrNameLst>
                                      </p:cBhvr>
                                      <p:to>
                                        <p:strVal val="hidden"/>
                                      </p:to>
                                    </p:set>
                                  </p:childTnLst>
                                </p:cTn>
                              </p:par>
                              <p:par>
                                <p:cTn id="11" presetID="4" presetClass="exit" presetSubtype="16" fill="hold" nodeType="withEffect">
                                  <p:stCondLst>
                                    <p:cond delay="0"/>
                                  </p:stCondLst>
                                  <p:childTnLst>
                                    <p:animEffect transition="out" filter="box(in)">
                                      <p:cBhvr>
                                        <p:cTn id="12" dur="500"/>
                                        <p:tgtEl>
                                          <p:spTgt spid="29700"/>
                                        </p:tgtEl>
                                      </p:cBhvr>
                                    </p:animEffect>
                                    <p:set>
                                      <p:cBhvr>
                                        <p:cTn id="13" dur="1" fill="hold">
                                          <p:stCondLst>
                                            <p:cond delay="499"/>
                                          </p:stCondLst>
                                        </p:cTn>
                                        <p:tgtEl>
                                          <p:spTgt spid="29700"/>
                                        </p:tgtEl>
                                        <p:attrNameLst>
                                          <p:attrName>style.visibility</p:attrName>
                                        </p:attrNameLst>
                                      </p:cBhvr>
                                      <p:to>
                                        <p:strVal val="hidden"/>
                                      </p:to>
                                    </p:set>
                                  </p:childTnLst>
                                </p:cTn>
                              </p:par>
                              <p:par>
                                <p:cTn id="14" presetID="4" presetClass="exit" presetSubtype="16" fill="hold" nodeType="withEffect">
                                  <p:stCondLst>
                                    <p:cond delay="0"/>
                                  </p:stCondLst>
                                  <p:childTnLst>
                                    <p:animEffect transition="out" filter="box(in)">
                                      <p:cBhvr>
                                        <p:cTn id="15" dur="500"/>
                                        <p:tgtEl>
                                          <p:spTgt spid="29698"/>
                                        </p:tgtEl>
                                      </p:cBhvr>
                                    </p:animEffect>
                                    <p:set>
                                      <p:cBhvr>
                                        <p:cTn id="16" dur="1" fill="hold">
                                          <p:stCondLst>
                                            <p:cond delay="499"/>
                                          </p:stCondLst>
                                        </p:cTn>
                                        <p:tgtEl>
                                          <p:spTgt spid="29698"/>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box(in)">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box(in)">
                                      <p:cBhvr>
                                        <p:cTn id="26" dur="5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box(in)">
                                      <p:cBhvr>
                                        <p:cTn id="31" dur="500"/>
                                        <p:tgtEl>
                                          <p:spTgt spid="8"/>
                                        </p:tgtEl>
                                      </p:cBhvr>
                                    </p:animEffect>
                                  </p:childTnLst>
                                </p:cTn>
                              </p:par>
                              <p:par>
                                <p:cTn id="32" presetID="4" presetClass="entr" presetSubtype="16" fill="hold"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box(in)">
                                      <p:cBhvr>
                                        <p:cTn id="34" dur="500"/>
                                        <p:tgtEl>
                                          <p:spTgt spid="9"/>
                                        </p:tgtEl>
                                      </p:cBhvr>
                                    </p:animEffect>
                                  </p:childTnLst>
                                </p:cTn>
                              </p:par>
                              <p:par>
                                <p:cTn id="35" presetID="4" presetClass="entr" presetSubtype="16" fill="hold" grpId="0" nodeType="with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box(in)">
                                      <p:cBhvr>
                                        <p:cTn id="37" dur="500"/>
                                        <p:tgtEl>
                                          <p:spTgt spid="5"/>
                                        </p:tgtEl>
                                      </p:cBhvr>
                                    </p:animEffect>
                                  </p:childTnLst>
                                </p:cTn>
                              </p:par>
                              <p:par>
                                <p:cTn id="38" presetID="4" presetClass="entr" presetSubtype="16" fill="hold" grpId="0" nodeType="with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box(in)">
                                      <p:cBhvr>
                                        <p:cTn id="40" dur="500"/>
                                        <p:tgtEl>
                                          <p:spTgt spid="6"/>
                                        </p:tgtEl>
                                      </p:cBhvr>
                                    </p:animEffect>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box(in)">
                                      <p:cBhvr>
                                        <p:cTn id="45" dur="500"/>
                                        <p:tgtEl>
                                          <p:spTgt spid="10"/>
                                        </p:tgtEl>
                                      </p:cBhvr>
                                    </p:animEffect>
                                  </p:childTnLst>
                                </p:cTn>
                              </p:par>
                            </p:childTnLst>
                          </p:cTn>
                        </p:par>
                      </p:childTnLst>
                    </p:cTn>
                  </p:par>
                  <p:par>
                    <p:cTn id="46" fill="hold">
                      <p:stCondLst>
                        <p:cond delay="indefinite"/>
                      </p:stCondLst>
                      <p:childTnLst>
                        <p:par>
                          <p:cTn id="47" fill="hold">
                            <p:stCondLst>
                              <p:cond delay="0"/>
                            </p:stCondLst>
                            <p:childTnLst>
                              <p:par>
                                <p:cTn id="48" presetID="4" presetClass="entr" presetSubtype="16" fill="hold" nodeType="click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box(in)">
                                      <p:cBhvr>
                                        <p:cTn id="50" dur="500"/>
                                        <p:tgtEl>
                                          <p:spTgt spid="16"/>
                                        </p:tgtEl>
                                      </p:cBhvr>
                                    </p:animEffect>
                                  </p:childTnLst>
                                </p:cTn>
                              </p:par>
                            </p:childTnLst>
                          </p:cTn>
                        </p:par>
                      </p:childTnLst>
                    </p:cTn>
                  </p:par>
                  <p:par>
                    <p:cTn id="51" fill="hold">
                      <p:stCondLst>
                        <p:cond delay="indefinite"/>
                      </p:stCondLst>
                      <p:childTnLst>
                        <p:par>
                          <p:cTn id="52" fill="hold">
                            <p:stCondLst>
                              <p:cond delay="0"/>
                            </p:stCondLst>
                            <p:childTnLst>
                              <p:par>
                                <p:cTn id="53" presetID="4" presetClass="entr" presetSubtype="16" fill="hold" nodeType="click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box(in)">
                                      <p:cBhvr>
                                        <p:cTn id="55" dur="500"/>
                                        <p:tgtEl>
                                          <p:spTgt spid="14"/>
                                        </p:tgtEl>
                                      </p:cBhvr>
                                    </p:animEffect>
                                  </p:childTnLst>
                                </p:cTn>
                              </p:par>
                              <p:par>
                                <p:cTn id="56" presetID="4" presetClass="entr" presetSubtype="16" fill="hold" nodeType="with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box(in)">
                                      <p:cBhvr>
                                        <p:cTn id="58" dur="500"/>
                                        <p:tgtEl>
                                          <p:spTgt spid="13"/>
                                        </p:tgtEl>
                                      </p:cBhvr>
                                    </p:animEffect>
                                  </p:childTnLst>
                                </p:cTn>
                              </p:par>
                              <p:par>
                                <p:cTn id="59" presetID="4" presetClass="entr" presetSubtype="16" fill="hold" grpId="0" nodeType="with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box(in)">
                                      <p:cBhvr>
                                        <p:cTn id="61" dur="500"/>
                                        <p:tgtEl>
                                          <p:spTgt spid="11"/>
                                        </p:tgtEl>
                                      </p:cBhvr>
                                    </p:animEffect>
                                  </p:childTnLst>
                                </p:cTn>
                              </p:par>
                              <p:par>
                                <p:cTn id="62" presetID="4" presetClass="entr" presetSubtype="16" fill="hold" grpId="0" nodeType="withEffect">
                                  <p:stCondLst>
                                    <p:cond delay="0"/>
                                  </p:stCondLst>
                                  <p:childTnLst>
                                    <p:set>
                                      <p:cBhvr>
                                        <p:cTn id="63" dur="1" fill="hold">
                                          <p:stCondLst>
                                            <p:cond delay="0"/>
                                          </p:stCondLst>
                                        </p:cTn>
                                        <p:tgtEl>
                                          <p:spTgt spid="12"/>
                                        </p:tgtEl>
                                        <p:attrNameLst>
                                          <p:attrName>style.visibility</p:attrName>
                                        </p:attrNameLst>
                                      </p:cBhvr>
                                      <p:to>
                                        <p:strVal val="visible"/>
                                      </p:to>
                                    </p:set>
                                    <p:animEffect transition="in" filter="box(in)">
                                      <p:cBhvr>
                                        <p:cTn id="6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animBg="1"/>
      <p:bldP spid="6" grpId="0" animBg="1"/>
      <p:bldP spid="10" grpId="0"/>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00562" y="5929330"/>
            <a:ext cx="3643338" cy="582594"/>
          </a:xfrm>
        </p:spPr>
        <p:txBody>
          <a:bodyPr>
            <a:normAutofit/>
          </a:bodyPr>
          <a:lstStyle/>
          <a:p>
            <a:r>
              <a:rPr lang="zh-CN" altLang="en-US" sz="2800" dirty="0" smtClean="0"/>
              <a:t>简单劳动与复杂劳动</a:t>
            </a:r>
            <a:endParaRPr lang="zh-CN" altLang="en-US" sz="2800" dirty="0"/>
          </a:p>
        </p:txBody>
      </p:sp>
      <p:pic>
        <p:nvPicPr>
          <p:cNvPr id="31746" name="Picture 2"/>
          <p:cNvPicPr>
            <a:picLocks noGrp="1" noChangeAspect="1" noChangeArrowheads="1"/>
          </p:cNvPicPr>
          <p:nvPr>
            <p:ph idx="1"/>
          </p:nvPr>
        </p:nvPicPr>
        <p:blipFill>
          <a:blip r:embed="rId1"/>
          <a:srcRect/>
          <a:stretch>
            <a:fillRect/>
          </a:stretch>
        </p:blipFill>
        <p:spPr bwMode="auto">
          <a:xfrm>
            <a:off x="3929058" y="3929066"/>
            <a:ext cx="4867275" cy="1905000"/>
          </a:xfrm>
          <a:prstGeom prst="rect">
            <a:avLst/>
          </a:prstGeom>
          <a:noFill/>
          <a:ln w="9525">
            <a:noFill/>
            <a:miter lim="800000"/>
            <a:headEnd/>
            <a:tailEnd/>
          </a:ln>
          <a:effectLst/>
        </p:spPr>
      </p:pic>
      <p:pic>
        <p:nvPicPr>
          <p:cNvPr id="31747" name="Picture 3"/>
          <p:cNvPicPr>
            <a:picLocks noChangeAspect="1" noChangeArrowheads="1"/>
          </p:cNvPicPr>
          <p:nvPr/>
        </p:nvPicPr>
        <p:blipFill>
          <a:blip r:embed="rId2"/>
          <a:srcRect/>
          <a:stretch>
            <a:fillRect/>
          </a:stretch>
        </p:blipFill>
        <p:spPr bwMode="auto">
          <a:xfrm>
            <a:off x="285720" y="428604"/>
            <a:ext cx="4314825" cy="3067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539</Words>
  <Application>WPS 演示</Application>
  <PresentationFormat>全屏显示(4:3)</PresentationFormat>
  <Paragraphs>44</Paragraphs>
  <Slides>6</Slides>
  <Notes>2</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6</vt:i4>
      </vt:variant>
    </vt:vector>
  </HeadingPairs>
  <TitlesOfParts>
    <vt:vector size="16" baseType="lpstr">
      <vt:lpstr>Arial</vt:lpstr>
      <vt:lpstr>宋体</vt:lpstr>
      <vt:lpstr>Wingdings</vt:lpstr>
      <vt:lpstr>华文隶书</vt:lpstr>
      <vt:lpstr>楷体</vt:lpstr>
      <vt:lpstr>Webdings</vt:lpstr>
      <vt:lpstr>Calibri</vt:lpstr>
      <vt:lpstr>微软雅黑</vt:lpstr>
      <vt:lpstr>Arial Unicode MS</vt:lpstr>
      <vt:lpstr>Office 主题</vt:lpstr>
      <vt:lpstr>第四章  马克思主义政治经济学理论</vt:lpstr>
      <vt:lpstr>2015年11月23日下午，中共中央政治局就马克思主义政治经济学基本原理和方法论进行第二十八次集体学习</vt:lpstr>
      <vt:lpstr>主要内容</vt:lpstr>
      <vt:lpstr>第六专题 劳动价值论</vt:lpstr>
      <vt:lpstr>（二）商品-货币-价值规律</vt:lpstr>
      <vt:lpstr>简单劳动与复杂劳动</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第四专题 马克思主义政治经济学</dc:title>
  <dc:creator>Administrator</dc:creator>
  <cp:lastModifiedBy>清风</cp:lastModifiedBy>
  <cp:revision>102</cp:revision>
  <dcterms:created xsi:type="dcterms:W3CDTF">2016-06-06T13:15:00Z</dcterms:created>
  <dcterms:modified xsi:type="dcterms:W3CDTF">2019-09-23T09:47:07Z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2052-11.1.0.8976</vt:lpwstr>
  </property>
</Properties>
</file>