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94" r:id="rId3"/>
    <p:sldId id="282" r:id="rId4"/>
    <p:sldId id="258" r:id="rId5"/>
    <p:sldId id="259" r:id="rId6"/>
    <p:sldId id="260" r:id="rId7"/>
    <p:sldId id="261" r:id="rId8"/>
    <p:sldId id="295" r:id="rId9"/>
    <p:sldId id="296" r:id="rId10"/>
    <p:sldId id="283" r:id="rId11"/>
    <p:sldId id="297" r:id="rId12"/>
    <p:sldId id="298" r:id="rId13"/>
    <p:sldId id="287" r:id="rId14"/>
    <p:sldId id="299" r:id="rId15"/>
    <p:sldId id="265" r:id="rId16"/>
    <p:sldId id="266" r:id="rId17"/>
    <p:sldId id="267" r:id="rId18"/>
    <p:sldId id="268" r:id="rId19"/>
    <p:sldId id="284" r:id="rId20"/>
    <p:sldId id="285" r:id="rId21"/>
    <p:sldId id="292" r:id="rId22"/>
    <p:sldId id="290" r:id="rId23"/>
    <p:sldId id="288" r:id="rId24"/>
    <p:sldId id="269" r:id="rId25"/>
    <p:sldId id="270" r:id="rId26"/>
    <p:sldId id="291" r:id="rId27"/>
    <p:sldId id="289" r:id="rId28"/>
    <p:sldId id="271" r:id="rId29"/>
    <p:sldId id="272" r:id="rId30"/>
    <p:sldId id="273" r:id="rId31"/>
    <p:sldId id="275" r:id="rId32"/>
    <p:sldId id="274" r:id="rId33"/>
    <p:sldId id="277" r:id="rId34"/>
    <p:sldId id="293" r:id="rId35"/>
    <p:sldId id="279" r:id="rId36"/>
    <p:sldId id="280" r:id="rId37"/>
    <p:sldId id="281" r:id="rId3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779F2D-C7A4-4ACB-A017-7713FD993A9D}" type="datetimeFigureOut">
              <a:rPr lang="zh-CN" altLang="en-US" smtClean="0"/>
              <a:pPr/>
              <a:t>2019/9/20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B0C71E-6E61-46EA-BC54-7C8C10992C87}" type="slidenum">
              <a:rPr lang="zh-CN" altLang="en-US" smtClean="0"/>
              <a:pPr/>
              <a:t>‹#›</a:t>
            </a:fld>
            <a:endParaRPr lang="zh-CN" altLang="en-US"/>
          </a:p>
        </p:txBody>
      </p:sp>
    </p:spTree>
    <p:extLst>
      <p:ext uri="{BB962C8B-B14F-4D97-AF65-F5344CB8AC3E}">
        <p14:creationId xmlns:p14="http://schemas.microsoft.com/office/powerpoint/2010/main" xmlns="" val="2629543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1B0C71E-6E61-46EA-BC54-7C8C10992C87}" type="slidenum">
              <a:rPr lang="zh-CN" altLang="en-US" smtClean="0"/>
              <a:pPr/>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2019/9/20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2019/9/20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cssn.cn/zt/zt_xkzt/zt_lsxzt/hywshsxzgm/slhg/wbj/201404/W020140424825894305764.jpg"/>
          <p:cNvPicPr>
            <a:picLocks noChangeAspect="1" noChangeArrowheads="1"/>
          </p:cNvPicPr>
          <p:nvPr/>
        </p:nvPicPr>
        <p:blipFill>
          <a:blip r:embed="rId2"/>
          <a:srcRect/>
          <a:stretch>
            <a:fillRect/>
          </a:stretch>
        </p:blipFill>
        <p:spPr bwMode="auto">
          <a:xfrm>
            <a:off x="-32" y="1785902"/>
            <a:ext cx="9089778" cy="5072098"/>
          </a:xfrm>
          <a:prstGeom prst="rect">
            <a:avLst/>
          </a:prstGeom>
          <a:noFill/>
        </p:spPr>
      </p:pic>
      <p:sp>
        <p:nvSpPr>
          <p:cNvPr id="2" name="标题 1"/>
          <p:cNvSpPr>
            <a:spLocks noGrp="1"/>
          </p:cNvSpPr>
          <p:nvPr>
            <p:ph type="ctrTitle"/>
          </p:nvPr>
        </p:nvSpPr>
        <p:spPr>
          <a:xfrm>
            <a:off x="642910" y="142852"/>
            <a:ext cx="7772400" cy="1714512"/>
          </a:xfrm>
        </p:spPr>
        <p:txBody>
          <a:bodyPr>
            <a:normAutofit/>
          </a:bodyPr>
          <a:lstStyle/>
          <a:p>
            <a:r>
              <a:rPr lang="zh-CN" altLang="en-US" b="1" dirty="0" smtClean="0">
                <a:solidFill>
                  <a:srgbClr val="FF0000"/>
                </a:solidFill>
                <a:latin typeface="华文隶书" pitchFamily="2" charset="-122"/>
                <a:ea typeface="华文隶书" pitchFamily="2" charset="-122"/>
              </a:rPr>
              <a:t>第三章</a:t>
            </a:r>
            <a:r>
              <a:rPr lang="en-US" altLang="zh-CN" b="1" dirty="0" smtClean="0">
                <a:solidFill>
                  <a:srgbClr val="FF0000"/>
                </a:solidFill>
                <a:latin typeface="华文隶书" pitchFamily="2" charset="-122"/>
                <a:ea typeface="华文隶书" pitchFamily="2" charset="-122"/>
              </a:rPr>
              <a:t/>
            </a:r>
            <a:br>
              <a:rPr lang="en-US" altLang="zh-CN" b="1" dirty="0" smtClean="0">
                <a:solidFill>
                  <a:srgbClr val="FF0000"/>
                </a:solidFill>
                <a:latin typeface="华文隶书" pitchFamily="2" charset="-122"/>
                <a:ea typeface="华文隶书" pitchFamily="2" charset="-122"/>
              </a:rPr>
            </a:br>
            <a:r>
              <a:rPr lang="zh-CN" altLang="en-US" b="1" dirty="0" smtClean="0">
                <a:solidFill>
                  <a:srgbClr val="FF0000"/>
                </a:solidFill>
                <a:latin typeface="华文隶书" pitchFamily="2" charset="-122"/>
                <a:ea typeface="华文隶书" pitchFamily="2" charset="-122"/>
              </a:rPr>
              <a:t>人类社会及其发展规律</a:t>
            </a:r>
            <a:endParaRPr lang="zh-CN" altLang="en-US" b="1" dirty="0">
              <a:solidFill>
                <a:srgbClr val="FF0000"/>
              </a:solidFill>
              <a:latin typeface="华文隶书" pitchFamily="2" charset="-122"/>
              <a:ea typeface="华文隶书" pitchFamily="2" charset="-122"/>
            </a:endParaRPr>
          </a:p>
        </p:txBody>
      </p:sp>
      <p:sp>
        <p:nvSpPr>
          <p:cNvPr id="3" name="副标题 2"/>
          <p:cNvSpPr>
            <a:spLocks noGrp="1"/>
          </p:cNvSpPr>
          <p:nvPr>
            <p:ph type="subTitle" idx="1"/>
          </p:nvPr>
        </p:nvSpPr>
        <p:spPr>
          <a:xfrm>
            <a:off x="1371600" y="4857760"/>
            <a:ext cx="6400800" cy="781040"/>
          </a:xfrm>
        </p:spPr>
        <p:txBody>
          <a:bodyPr/>
          <a:lstStyle/>
          <a:p>
            <a:r>
              <a:rPr lang="en-US" altLang="zh-CN" dirty="0" smtClean="0">
                <a:solidFill>
                  <a:schemeClr val="tx1"/>
                </a:solidFill>
              </a:rPr>
              <a:t>2019.4</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solidFill>
                  <a:srgbClr val="FF0000"/>
                </a:solidFill>
                <a:latin typeface="楷体" pitchFamily="49" charset="-122"/>
                <a:ea typeface="楷体" pitchFamily="49" charset="-122"/>
              </a:rPr>
              <a:t>二、社会发展的基本规律</a:t>
            </a:r>
          </a:p>
        </p:txBody>
      </p:sp>
      <p:sp>
        <p:nvSpPr>
          <p:cNvPr id="3" name="内容占位符 2"/>
          <p:cNvSpPr>
            <a:spLocks noGrp="1"/>
          </p:cNvSpPr>
          <p:nvPr>
            <p:ph idx="1"/>
          </p:nvPr>
        </p:nvSpPr>
        <p:spPr>
          <a:xfrm>
            <a:off x="457200" y="2000240"/>
            <a:ext cx="4329114" cy="3000396"/>
          </a:xfrm>
        </p:spPr>
        <p:txBody>
          <a:bodyPr>
            <a:normAutofit/>
          </a:bodyPr>
          <a:lstStyle/>
          <a:p>
            <a:r>
              <a:rPr lang="zh-CN" altLang="en-US" dirty="0" smtClean="0">
                <a:latin typeface="楷体" pitchFamily="49" charset="-122"/>
                <a:ea typeface="楷体" pitchFamily="49" charset="-122"/>
              </a:rPr>
              <a:t>生产力与生产关系矛盾运动的规律</a:t>
            </a:r>
            <a:endParaRPr lang="en-US" altLang="zh-CN" dirty="0" smtClean="0">
              <a:latin typeface="楷体" pitchFamily="49" charset="-122"/>
              <a:ea typeface="楷体" pitchFamily="49" charset="-122"/>
            </a:endParaRPr>
          </a:p>
          <a:p>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经济基础与上层建筑矛盾运动的规律</a:t>
            </a:r>
            <a:endParaRPr lang="en-US" altLang="zh-CN" dirty="0" smtClean="0">
              <a:latin typeface="楷体" pitchFamily="49" charset="-122"/>
              <a:ea typeface="楷体" pitchFamily="49" charset="-122"/>
            </a:endParaRPr>
          </a:p>
        </p:txBody>
      </p:sp>
      <p:sp>
        <p:nvSpPr>
          <p:cNvPr id="4" name="矩形 3"/>
          <p:cNvSpPr/>
          <p:nvPr/>
        </p:nvSpPr>
        <p:spPr>
          <a:xfrm>
            <a:off x="5929322" y="2714620"/>
            <a:ext cx="2357454" cy="1077218"/>
          </a:xfrm>
          <a:prstGeom prst="rect">
            <a:avLst/>
          </a:prstGeom>
        </p:spPr>
        <p:txBody>
          <a:bodyPr wrap="square">
            <a:spAutoFit/>
          </a:bodyPr>
          <a:lstStyle/>
          <a:p>
            <a:pPr marL="342900" lvl="0" indent="-342900">
              <a:spcBef>
                <a:spcPct val="20000"/>
              </a:spcBef>
              <a:buFont typeface="Arial" pitchFamily="34" charset="0"/>
              <a:buChar char="•"/>
            </a:pPr>
            <a:r>
              <a:rPr lang="zh-CN" altLang="en-US" sz="3200" dirty="0" smtClean="0">
                <a:solidFill>
                  <a:prstClr val="black"/>
                </a:solidFill>
                <a:latin typeface="楷体" pitchFamily="49" charset="-122"/>
                <a:ea typeface="楷体" pitchFamily="49" charset="-122"/>
              </a:rPr>
              <a:t>社会形态的更替</a:t>
            </a:r>
            <a:endParaRPr lang="zh-CN" altLang="en-US" sz="3200" dirty="0">
              <a:solidFill>
                <a:prstClr val="black"/>
              </a:solidFill>
            </a:endParaRPr>
          </a:p>
        </p:txBody>
      </p:sp>
      <p:cxnSp>
        <p:nvCxnSpPr>
          <p:cNvPr id="6" name="直接箭头连接符 5"/>
          <p:cNvCxnSpPr/>
          <p:nvPr/>
        </p:nvCxnSpPr>
        <p:spPr>
          <a:xfrm>
            <a:off x="5072066" y="2857496"/>
            <a:ext cx="714380" cy="285752"/>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 name="直接箭头连接符 7"/>
          <p:cNvCxnSpPr/>
          <p:nvPr/>
        </p:nvCxnSpPr>
        <p:spPr>
          <a:xfrm flipV="1">
            <a:off x="5072066" y="3357562"/>
            <a:ext cx="714380" cy="214314"/>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7" name="椭圆 6"/>
          <p:cNvSpPr/>
          <p:nvPr/>
        </p:nvSpPr>
        <p:spPr>
          <a:xfrm>
            <a:off x="214282" y="1428736"/>
            <a:ext cx="4714908" cy="37147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par>
                                <p:cTn id="13" presetID="4" presetClass="entr" presetSubtype="16"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ox(in)">
                                      <p:cBhvr>
                                        <p:cTn id="15" dur="500"/>
                                        <p:tgtEl>
                                          <p:spTgt spid="8"/>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ox(in)">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533" y="3933056"/>
            <a:ext cx="8229600" cy="2448272"/>
          </a:xfrm>
        </p:spPr>
        <p:txBody>
          <a:bodyPr>
            <a:normAutofit/>
          </a:bodyPr>
          <a:lstStyle/>
          <a:p>
            <a:r>
              <a:rPr lang="zh-CN" altLang="en-US" sz="3000" b="1" dirty="0">
                <a:latin typeface="楷体" pitchFamily="49" charset="-122"/>
                <a:ea typeface="楷体" pitchFamily="49" charset="-122"/>
              </a:rPr>
              <a:t>生产关系：</a:t>
            </a:r>
            <a:r>
              <a:rPr lang="zh-CN" altLang="en-US" sz="3000" dirty="0">
                <a:latin typeface="楷体" pitchFamily="49" charset="-122"/>
                <a:ea typeface="楷体" pitchFamily="49" charset="-122"/>
              </a:rPr>
              <a:t>人们在物质生产过程中形成的不以人的意志为转移的经济关系。包括：生产资料所有制关系，生产中人与人的关系和产品分配关系。</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0676" y="260648"/>
            <a:ext cx="8809037" cy="10906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内容占位符 2"/>
          <p:cNvSpPr txBox="1">
            <a:spLocks/>
          </p:cNvSpPr>
          <p:nvPr/>
        </p:nvSpPr>
        <p:spPr>
          <a:xfrm>
            <a:off x="469230" y="1628800"/>
            <a:ext cx="8229600" cy="230425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b="1" dirty="0" smtClean="0">
                <a:latin typeface="楷体" pitchFamily="49" charset="-122"/>
                <a:ea typeface="楷体" pitchFamily="49" charset="-122"/>
              </a:rPr>
              <a:t>生产力：</a:t>
            </a:r>
            <a:r>
              <a:rPr lang="zh-CN" altLang="en-US" dirty="0" smtClean="0">
                <a:latin typeface="楷体" pitchFamily="49" charset="-122"/>
                <a:ea typeface="楷体" pitchFamily="49" charset="-122"/>
              </a:rPr>
              <a:t>人类在生产实践中形成的改造和影响自然以使其适合社会需要的物质力量。基本要素包括劳动资料、劳动对象和劳动者。</a:t>
            </a:r>
            <a:endParaRPr lang="en-US" altLang="zh-CN" dirty="0" smtClean="0">
              <a:latin typeface="楷体" pitchFamily="49" charset="-122"/>
              <a:ea typeface="楷体" pitchFamily="49" charset="-122"/>
            </a:endParaRPr>
          </a:p>
          <a:p>
            <a:pPr marL="0" indent="0" algn="ctr">
              <a:buNone/>
            </a:pPr>
            <a:r>
              <a:rPr lang="zh-CN" altLang="en-US" b="1" dirty="0" smtClean="0">
                <a:latin typeface="楷体" pitchFamily="49" charset="-122"/>
                <a:ea typeface="楷体" pitchFamily="49" charset="-122"/>
              </a:rPr>
              <a:t>科学技术是第一生产力</a:t>
            </a:r>
            <a:endParaRPr lang="zh-CN" altLang="en-US" b="1" dirty="0">
              <a:latin typeface="楷体" pitchFamily="49" charset="-122"/>
              <a:ea typeface="楷体" pitchFamily="49" charset="-122"/>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11560" y="3687458"/>
            <a:ext cx="8087270" cy="1106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255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492897"/>
            <a:ext cx="8229600" cy="1656183"/>
          </a:xfrm>
        </p:spPr>
        <p:style>
          <a:lnRef idx="2">
            <a:schemeClr val="accent6"/>
          </a:lnRef>
          <a:fillRef idx="1">
            <a:schemeClr val="lt1"/>
          </a:fillRef>
          <a:effectRef idx="0">
            <a:schemeClr val="accent6"/>
          </a:effectRef>
          <a:fontRef idx="minor">
            <a:schemeClr val="dk1"/>
          </a:fontRef>
        </p:style>
        <p:txBody>
          <a:bodyPr/>
          <a:lstStyle/>
          <a:p>
            <a:pPr marL="0" indent="0">
              <a:buNone/>
            </a:pPr>
            <a:r>
              <a:rPr lang="zh-CN" altLang="en-US" dirty="0" smtClean="0">
                <a:latin typeface="楷体" pitchFamily="49" charset="-122"/>
                <a:ea typeface="楷体" pitchFamily="49" charset="-122"/>
              </a:rPr>
              <a:t>    </a:t>
            </a:r>
            <a:r>
              <a:rPr lang="zh-CN" altLang="en-US" b="1" dirty="0" smtClean="0">
                <a:latin typeface="楷体" pitchFamily="49" charset="-122"/>
                <a:ea typeface="楷体" pitchFamily="49" charset="-122"/>
              </a:rPr>
              <a:t>生产关系</a:t>
            </a:r>
            <a:r>
              <a:rPr lang="zh-CN" altLang="en-US" dirty="0" smtClean="0">
                <a:latin typeface="楷体" pitchFamily="49" charset="-122"/>
                <a:ea typeface="楷体" pitchFamily="49" charset="-122"/>
              </a:rPr>
              <a:t>作为生产过程中人与人的关系，不是物。但马克思却说：“这些关系总是同物结合着，并且作为物出现。”</a:t>
            </a:r>
            <a:endParaRPr lang="zh-CN" altLang="en-US" dirty="0">
              <a:latin typeface="楷体" pitchFamily="49" charset="-122"/>
              <a:ea typeface="楷体" pitchFamily="49" charset="-122"/>
            </a:endParaRPr>
          </a:p>
        </p:txBody>
      </p:sp>
      <p:sp>
        <p:nvSpPr>
          <p:cNvPr id="4" name="内容占位符 2"/>
          <p:cNvSpPr txBox="1">
            <a:spLocks/>
          </p:cNvSpPr>
          <p:nvPr/>
        </p:nvSpPr>
        <p:spPr>
          <a:xfrm>
            <a:off x="467544" y="4509120"/>
            <a:ext cx="8229600" cy="900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sz="4000" b="1" dirty="0" smtClean="0">
                <a:latin typeface="楷体" pitchFamily="49" charset="-122"/>
                <a:ea typeface="楷体" pitchFamily="49" charset="-122"/>
              </a:rPr>
              <a:t>请回答，这是为什么？</a:t>
            </a:r>
            <a:endParaRPr lang="zh-CN" altLang="en-US" sz="4000" b="1" dirty="0">
              <a:latin typeface="楷体" pitchFamily="49" charset="-122"/>
              <a:ea typeface="楷体" pitchFamily="49" charset="-122"/>
            </a:endParaRPr>
          </a:p>
        </p:txBody>
      </p:sp>
      <p:sp>
        <p:nvSpPr>
          <p:cNvPr id="5" name="标题 4"/>
          <p:cNvSpPr>
            <a:spLocks noGrp="1"/>
          </p:cNvSpPr>
          <p:nvPr>
            <p:ph type="title"/>
          </p:nvPr>
        </p:nvSpPr>
        <p:spPr>
          <a:xfrm>
            <a:off x="678396" y="692696"/>
            <a:ext cx="1882552" cy="1143000"/>
          </a:xfrm>
        </p:spPr>
        <p:txBody>
          <a:bodyPr/>
          <a:lstStyle/>
          <a:p>
            <a:r>
              <a:rPr lang="zh-CN" altLang="en-US" b="1" dirty="0" smtClean="0">
                <a:latin typeface="楷体" pitchFamily="49" charset="-122"/>
                <a:ea typeface="楷体" pitchFamily="49" charset="-122"/>
              </a:rPr>
              <a:t>思考</a:t>
            </a:r>
            <a:endParaRPr lang="zh-CN" altLang="en-US" b="1" dirty="0">
              <a:latin typeface="楷体" pitchFamily="49" charset="-122"/>
              <a:ea typeface="楷体" pitchFamily="49" charset="-122"/>
            </a:endParaRPr>
          </a:p>
        </p:txBody>
      </p:sp>
      <p:sp>
        <p:nvSpPr>
          <p:cNvPr id="6" name="云形 5"/>
          <p:cNvSpPr/>
          <p:nvPr/>
        </p:nvSpPr>
        <p:spPr>
          <a:xfrm>
            <a:off x="755576" y="692696"/>
            <a:ext cx="1728192" cy="1224136"/>
          </a:xfrm>
          <a:prstGeom prst="cloud">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xmlns="" val="327514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60030" y="548680"/>
            <a:ext cx="7872410" cy="642942"/>
          </a:xfrm>
        </p:spPr>
        <p:txBody>
          <a:bodyPr>
            <a:normAutofit/>
          </a:bodyPr>
          <a:lstStyle/>
          <a:p>
            <a:pPr algn="l"/>
            <a:r>
              <a:rPr lang="zh-CN" altLang="en-US" sz="3600" b="1" dirty="0" smtClean="0">
                <a:latin typeface="楷体" pitchFamily="49" charset="-122"/>
                <a:ea typeface="楷体" pitchFamily="49" charset="-122"/>
              </a:rPr>
              <a:t>生产力与生产关系的相互关系</a:t>
            </a:r>
            <a:endParaRPr lang="zh-CN" altLang="en-US" sz="3600" b="1" dirty="0">
              <a:latin typeface="楷体" pitchFamily="49" charset="-122"/>
              <a:ea typeface="楷体" pitchFamily="49" charset="-122"/>
            </a:endParaRPr>
          </a:p>
        </p:txBody>
      </p:sp>
      <p:sp>
        <p:nvSpPr>
          <p:cNvPr id="4" name="内容占位符 2"/>
          <p:cNvSpPr txBox="1">
            <a:spLocks/>
          </p:cNvSpPr>
          <p:nvPr/>
        </p:nvSpPr>
        <p:spPr>
          <a:xfrm>
            <a:off x="597255" y="1844824"/>
            <a:ext cx="8086724" cy="7143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3200" b="1" i="0" u="none" strike="noStrike" kern="1200" cap="none" spc="0" normalizeH="0" baseline="0" noProof="0" dirty="0" smtClean="0">
                <a:ln>
                  <a:noFill/>
                </a:ln>
                <a:solidFill>
                  <a:srgbClr val="0000FF"/>
                </a:solidFill>
                <a:effectLst/>
                <a:uLnTx/>
                <a:uFillTx/>
                <a:latin typeface="楷体" pitchFamily="49" charset="-122"/>
                <a:ea typeface="楷体" pitchFamily="49" charset="-122"/>
              </a:rPr>
              <a:t>生产力决定生产关系。</a:t>
            </a:r>
            <a:endParaRPr kumimoji="0" lang="en-US" altLang="zh-CN" sz="3200" b="1" i="0" u="none" strike="noStrike" kern="1200" cap="none" spc="0" normalizeH="0" baseline="0" noProof="0" dirty="0" smtClean="0">
              <a:ln>
                <a:noFill/>
              </a:ln>
              <a:solidFill>
                <a:srgbClr val="0000FF"/>
              </a:solidFill>
              <a:effectLst/>
              <a:uLnTx/>
              <a:uFillTx/>
              <a:latin typeface="楷体" pitchFamily="49" charset="-122"/>
              <a:ea typeface="楷体" pitchFamily="49"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内容占位符 2"/>
          <p:cNvSpPr txBox="1">
            <a:spLocks/>
          </p:cNvSpPr>
          <p:nvPr/>
        </p:nvSpPr>
        <p:spPr>
          <a:xfrm>
            <a:off x="928662" y="2566233"/>
            <a:ext cx="7215238" cy="107157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CN" altLang="en-US" sz="3200" dirty="0" smtClean="0">
                <a:latin typeface="楷体" pitchFamily="49" charset="-122"/>
                <a:ea typeface="楷体" pitchFamily="49" charset="-122"/>
              </a:rPr>
              <a:t>生产力</a:t>
            </a:r>
            <a:r>
              <a:rPr lang="zh-CN" altLang="en-US" sz="3200" u="sng" dirty="0" smtClean="0">
                <a:latin typeface="楷体" pitchFamily="49" charset="-122"/>
                <a:ea typeface="楷体" pitchFamily="49" charset="-122"/>
              </a:rPr>
              <a:t>状况</a:t>
            </a:r>
            <a:r>
              <a:rPr lang="zh-CN" altLang="en-US" sz="3200" dirty="0" smtClean="0">
                <a:latin typeface="楷体" pitchFamily="49" charset="-122"/>
                <a:ea typeface="楷体" pitchFamily="49" charset="-122"/>
              </a:rPr>
              <a:t>决定生产关系的</a:t>
            </a:r>
            <a:r>
              <a:rPr lang="zh-CN" altLang="en-US" sz="3200" u="sng" dirty="0" smtClean="0">
                <a:latin typeface="楷体" pitchFamily="49" charset="-122"/>
                <a:ea typeface="楷体" pitchFamily="49" charset="-122"/>
              </a:rPr>
              <a:t>性质</a:t>
            </a:r>
            <a:r>
              <a:rPr lang="zh-CN" altLang="en-US" sz="3200" dirty="0" smtClean="0">
                <a:latin typeface="楷体" pitchFamily="49" charset="-122"/>
                <a:ea typeface="楷体" pitchFamily="49" charset="-122"/>
              </a:rPr>
              <a:t>。</a:t>
            </a:r>
            <a:endParaRPr lang="en-US" altLang="zh-CN" sz="3200" dirty="0" smtClean="0">
              <a:latin typeface="楷体" pitchFamily="49" charset="-122"/>
              <a:ea typeface="楷体" pitchFamily="49"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rPr>
              <a:t>生产力的</a:t>
            </a:r>
            <a:r>
              <a:rPr kumimoji="0" lang="zh-CN" altLang="en-US" sz="3200" b="0" i="0" u="sng" strike="noStrike" kern="1200" cap="none" spc="0" normalizeH="0" baseline="0" noProof="0" dirty="0" smtClean="0">
                <a:ln>
                  <a:noFill/>
                </a:ln>
                <a:solidFill>
                  <a:schemeClr val="tx1"/>
                </a:solidFill>
                <a:effectLst/>
                <a:uLnTx/>
                <a:uFillTx/>
                <a:latin typeface="楷体" pitchFamily="49" charset="-122"/>
                <a:ea typeface="楷体" pitchFamily="49" charset="-122"/>
              </a:rPr>
              <a:t>发展</a:t>
            </a:r>
            <a:r>
              <a:rPr kumimoji="0" lang="zh-CN" altLang="en-US"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rPr>
              <a:t>决定生产关系的</a:t>
            </a:r>
            <a:r>
              <a:rPr kumimoji="0" lang="zh-CN" altLang="en-US" sz="3200" b="0" i="0" u="sng" strike="noStrike" kern="1200" cap="none" spc="0" normalizeH="0" baseline="0" noProof="0" dirty="0" smtClean="0">
                <a:ln>
                  <a:noFill/>
                </a:ln>
                <a:solidFill>
                  <a:schemeClr val="tx1"/>
                </a:solidFill>
                <a:effectLst/>
                <a:uLnTx/>
                <a:uFillTx/>
                <a:latin typeface="楷体" pitchFamily="49" charset="-122"/>
                <a:ea typeface="楷体" pitchFamily="49" charset="-122"/>
              </a:rPr>
              <a:t>变革</a:t>
            </a:r>
            <a:r>
              <a:rPr kumimoji="0" lang="zh-CN" altLang="en-US"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rPr>
              <a:t>。</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7" name="内容占位符 2"/>
          <p:cNvSpPr txBox="1">
            <a:spLocks/>
          </p:cNvSpPr>
          <p:nvPr/>
        </p:nvSpPr>
        <p:spPr>
          <a:xfrm>
            <a:off x="600076" y="4071942"/>
            <a:ext cx="8229600" cy="71438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zh-CN" altLang="en-US" sz="3200" b="1" dirty="0" smtClean="0">
                <a:solidFill>
                  <a:srgbClr val="0000FF"/>
                </a:solidFill>
                <a:latin typeface="楷体" pitchFamily="49" charset="-122"/>
                <a:ea typeface="楷体" pitchFamily="49" charset="-122"/>
              </a:rPr>
              <a:t>生产关系对生产力具有能动的反作用。</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内容占位符 2"/>
          <p:cNvSpPr txBox="1">
            <a:spLocks/>
          </p:cNvSpPr>
          <p:nvPr/>
        </p:nvSpPr>
        <p:spPr>
          <a:xfrm>
            <a:off x="971600" y="4786322"/>
            <a:ext cx="7572428" cy="1357322"/>
          </a:xfrm>
          <a:prstGeom prst="rect">
            <a:avLst/>
          </a:prstGeom>
        </p:spPr>
        <p:txBody>
          <a:bodyPr vert="horz" lIns="91440" tIns="45720" rIns="91440" bIns="45720" rtlCol="0">
            <a:normAutofit fontScale="92500"/>
          </a:bodyPr>
          <a:lstStyle/>
          <a:p>
            <a:pPr marL="342900" lvl="0" indent="-342900">
              <a:spcBef>
                <a:spcPct val="20000"/>
              </a:spcBef>
              <a:buFont typeface="Arial" pitchFamily="34" charset="0"/>
              <a:buChar char="•"/>
            </a:pPr>
            <a:r>
              <a:rPr lang="zh-CN" altLang="en-US" sz="3200" dirty="0" smtClean="0">
                <a:latin typeface="楷体" pitchFamily="49" charset="-122"/>
                <a:ea typeface="楷体" pitchFamily="49" charset="-122"/>
              </a:rPr>
              <a:t>生产关系适合生产力，促进生产力发展。</a:t>
            </a:r>
            <a:endParaRPr lang="en-US" altLang="zh-CN" sz="3200" dirty="0" smtClean="0">
              <a:latin typeface="楷体" pitchFamily="49" charset="-122"/>
              <a:ea typeface="楷体" pitchFamily="49" charset="-122"/>
            </a:endParaRPr>
          </a:p>
          <a:p>
            <a:pPr marL="342900" lvl="0" indent="-342900">
              <a:spcBef>
                <a:spcPct val="20000"/>
              </a:spcBef>
              <a:buFont typeface="Arial" pitchFamily="34" charset="0"/>
              <a:buChar char="•"/>
            </a:pPr>
            <a:r>
              <a:rPr lang="zh-CN" altLang="en-US" sz="3200" dirty="0" smtClean="0">
                <a:latin typeface="楷体" pitchFamily="49" charset="-122"/>
                <a:ea typeface="楷体" pitchFamily="49" charset="-122"/>
              </a:rPr>
              <a:t>生产关系不适合生产力，阻碍生产力发展。</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1268760"/>
            <a:ext cx="7272808" cy="994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pic>
        <p:nvPicPr>
          <p:cNvPr id="5" name="Picture 11" descr="002"/>
          <p:cNvPicPr>
            <a:picLocks noChangeAspect="1" noChangeArrowheads="1"/>
          </p:cNvPicPr>
          <p:nvPr/>
        </p:nvPicPr>
        <p:blipFill>
          <a:blip r:embed="rId2" cstate="print"/>
          <a:srcRect/>
          <a:stretch>
            <a:fillRect/>
          </a:stretch>
        </p:blipFill>
        <p:spPr bwMode="auto">
          <a:xfrm>
            <a:off x="693363" y="2606750"/>
            <a:ext cx="3455987" cy="2605087"/>
          </a:xfrm>
          <a:prstGeom prst="rect">
            <a:avLst/>
          </a:prstGeom>
          <a:noFill/>
          <a:ln w="9525">
            <a:noFill/>
            <a:miter lim="800000"/>
            <a:headEnd/>
            <a:tailEnd/>
          </a:ln>
        </p:spPr>
      </p:pic>
      <p:pic>
        <p:nvPicPr>
          <p:cNvPr id="6" name="Picture 12" descr="003"/>
          <p:cNvPicPr>
            <a:picLocks noChangeAspect="1" noChangeArrowheads="1"/>
          </p:cNvPicPr>
          <p:nvPr/>
        </p:nvPicPr>
        <p:blipFill>
          <a:blip r:embed="rId3" cstate="print"/>
          <a:srcRect/>
          <a:stretch>
            <a:fillRect/>
          </a:stretch>
        </p:blipFill>
        <p:spPr bwMode="auto">
          <a:xfrm>
            <a:off x="4816922" y="2636912"/>
            <a:ext cx="3744912" cy="2574925"/>
          </a:xfrm>
          <a:prstGeom prst="rect">
            <a:avLst/>
          </a:prstGeom>
          <a:noFill/>
          <a:ln w="9525">
            <a:noFill/>
            <a:miter lim="800000"/>
            <a:headEnd/>
            <a:tailEnd/>
          </a:ln>
        </p:spPr>
      </p:pic>
    </p:spTree>
    <p:extLst>
      <p:ext uri="{BB962C8B-B14F-4D97-AF65-F5344CB8AC3E}">
        <p14:creationId xmlns:p14="http://schemas.microsoft.com/office/powerpoint/2010/main" xmlns="" val="1192388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marL="342900" indent="-342900" algn="l">
              <a:spcBef>
                <a:spcPct val="20000"/>
              </a:spcBef>
            </a:pPr>
            <a:r>
              <a:rPr lang="zh-CN" altLang="en-US" sz="3600" b="1" dirty="0" smtClean="0">
                <a:latin typeface="楷体" pitchFamily="49" charset="-122"/>
                <a:ea typeface="楷体" pitchFamily="49" charset="-122"/>
              </a:rPr>
              <a:t>生产力生产关系的矛盾运动</a:t>
            </a:r>
            <a:endParaRPr lang="zh-CN" altLang="en-US" sz="3600" b="1" dirty="0" smtClean="0">
              <a:solidFill>
                <a:srgbClr val="0000CC"/>
              </a:solidFill>
              <a:latin typeface="楷体" pitchFamily="49" charset="-122"/>
              <a:ea typeface="楷体" pitchFamily="49" charset="-122"/>
            </a:endParaRPr>
          </a:p>
        </p:txBody>
      </p:sp>
      <p:sp>
        <p:nvSpPr>
          <p:cNvPr id="3" name="内容占位符 2"/>
          <p:cNvSpPr>
            <a:spLocks noGrp="1"/>
          </p:cNvSpPr>
          <p:nvPr>
            <p:ph idx="1"/>
          </p:nvPr>
        </p:nvSpPr>
        <p:spPr>
          <a:xfrm>
            <a:off x="457200" y="1600201"/>
            <a:ext cx="8229600" cy="971543"/>
          </a:xfrm>
        </p:spPr>
        <p:txBody>
          <a:bodyPr>
            <a:noAutofit/>
          </a:bodyPr>
          <a:lstStyle/>
          <a:p>
            <a:r>
              <a:rPr lang="zh-CN" altLang="en-US" sz="2800" b="1" dirty="0" smtClean="0">
                <a:latin typeface="楷体" pitchFamily="49" charset="-122"/>
                <a:ea typeface="楷体" pitchFamily="49" charset="-122"/>
              </a:rPr>
              <a:t>这种矛盾运动的联系就是生产关系一定要适合生产力状况的规律。</a:t>
            </a:r>
            <a:endParaRPr lang="zh-CN" altLang="en-US" sz="2800" b="1" dirty="0">
              <a:latin typeface="楷体" pitchFamily="49" charset="-122"/>
              <a:ea typeface="楷体" pitchFamily="49" charset="-122"/>
            </a:endParaRPr>
          </a:p>
        </p:txBody>
      </p:sp>
      <p:sp>
        <p:nvSpPr>
          <p:cNvPr id="4" name="Rectangle 42"/>
          <p:cNvSpPr>
            <a:spLocks noChangeArrowheads="1"/>
          </p:cNvSpPr>
          <p:nvPr/>
        </p:nvSpPr>
        <p:spPr bwMode="auto">
          <a:xfrm>
            <a:off x="642910" y="2571744"/>
            <a:ext cx="2571768" cy="604781"/>
          </a:xfrm>
          <a:prstGeom prst="rect">
            <a:avLst/>
          </a:prstGeom>
          <a:noFill/>
          <a:ln w="9525">
            <a:noFill/>
            <a:miter lim="800000"/>
            <a:headEnd/>
            <a:tailEnd/>
          </a:ln>
          <a:effectLst/>
        </p:spPr>
        <p:txBody>
          <a:bodyPr wrap="square">
            <a:spAutoFit/>
          </a:bodyPr>
          <a:lstStyle/>
          <a:p>
            <a:pPr>
              <a:lnSpc>
                <a:spcPct val="120000"/>
              </a:lnSpc>
            </a:pPr>
            <a:r>
              <a:rPr kumimoji="1" lang="zh-CN" altLang="en-US" sz="3200" dirty="0" smtClean="0">
                <a:latin typeface="楷体" pitchFamily="49" charset="-122"/>
                <a:ea typeface="楷体" pitchFamily="49" charset="-122"/>
              </a:rPr>
              <a:t>从</a:t>
            </a:r>
            <a:r>
              <a:rPr kumimoji="1" lang="zh-CN" altLang="en-US" sz="3200" dirty="0">
                <a:latin typeface="楷体" pitchFamily="49" charset="-122"/>
                <a:ea typeface="楷体" pitchFamily="49" charset="-122"/>
              </a:rPr>
              <a:t>过程上</a:t>
            </a:r>
            <a:r>
              <a:rPr kumimoji="1" lang="zh-CN" altLang="en-US" sz="3200" dirty="0" smtClean="0">
                <a:latin typeface="楷体" pitchFamily="49" charset="-122"/>
                <a:ea typeface="楷体" pitchFamily="49" charset="-122"/>
              </a:rPr>
              <a:t>看：</a:t>
            </a:r>
            <a:endParaRPr kumimoji="1" lang="zh-CN" altLang="en-US" sz="3200" dirty="0">
              <a:latin typeface="楷体" pitchFamily="49" charset="-122"/>
              <a:ea typeface="楷体" pitchFamily="49" charset="-122"/>
            </a:endParaRPr>
          </a:p>
        </p:txBody>
      </p:sp>
      <p:sp>
        <p:nvSpPr>
          <p:cNvPr id="5" name="Rectangle 3"/>
          <p:cNvSpPr txBox="1">
            <a:spLocks noChangeArrowheads="1"/>
          </p:cNvSpPr>
          <p:nvPr/>
        </p:nvSpPr>
        <p:spPr>
          <a:xfrm>
            <a:off x="571472" y="3286124"/>
            <a:ext cx="8067675" cy="879463"/>
          </a:xfrm>
          <a:prstGeom prst="rect">
            <a:avLst/>
          </a:prstGeom>
          <a:noFill/>
          <a:ln/>
        </p:spPr>
        <p:txBody>
          <a:bodyPr vert="horz" lIns="91440" tIns="45720" rIns="91440" bIns="45720" rtlCol="0">
            <a:normAutofit/>
          </a:bodyPr>
          <a:lstStyle/>
          <a:p>
            <a:pPr marL="342900" marR="0" lvl="0" indent="-342900" algn="l" defTabSz="914400" rtl="0" eaLnBrk="1" fontAlgn="auto" latinLnBrk="0" hangingPunct="1">
              <a:lnSpc>
                <a:spcPct val="120000"/>
              </a:lnSpc>
              <a:spcBef>
                <a:spcPct val="0"/>
              </a:spcBef>
              <a:spcAft>
                <a:spcPts val="0"/>
              </a:spcAft>
              <a:buClrTx/>
              <a:buSzTx/>
              <a:buFontTx/>
              <a:buNone/>
              <a:tabLst/>
              <a:defRPr/>
            </a:pPr>
            <a:r>
              <a:rPr kumimoji="0" lang="zh-CN" altLang="en-US" sz="2800" b="1" i="1" u="none" strike="noStrike" kern="1200" cap="none" spc="0" normalizeH="0" baseline="0" noProof="0" dirty="0" smtClean="0">
                <a:ln>
                  <a:noFill/>
                </a:ln>
                <a:solidFill>
                  <a:srgbClr val="008000"/>
                </a:solidFill>
                <a:effectLst/>
                <a:uLnTx/>
                <a:uFillTx/>
                <a:latin typeface="黑体" pitchFamily="2" charset="-122"/>
                <a:ea typeface="黑体" pitchFamily="2" charset="-122"/>
                <a:cs typeface="+mn-cs"/>
              </a:rPr>
              <a:t>基本适合   基本不适合   新的基本适合</a:t>
            </a:r>
            <a:r>
              <a:rPr kumimoji="0" lang="en-US" altLang="zh-CN" sz="3200" b="1" i="1" u="none" strike="noStrike" kern="1200" cap="none" spc="0" normalizeH="0" baseline="0" noProof="0" dirty="0" smtClean="0">
                <a:ln>
                  <a:noFill/>
                </a:ln>
                <a:solidFill>
                  <a:srgbClr val="008000"/>
                </a:solidFill>
                <a:effectLst/>
                <a:uLnTx/>
                <a:uFillTx/>
                <a:latin typeface="Times New Roman" pitchFamily="18" charset="0"/>
                <a:ea typeface="+mn-ea"/>
                <a:cs typeface="+mn-cs"/>
              </a:rPr>
              <a:t>……</a:t>
            </a:r>
            <a:endParaRPr kumimoji="0" lang="en-US" altLang="zh-CN" sz="3200" b="1" i="1" u="none" strike="noStrike" kern="1200" cap="none" spc="0" normalizeH="0" baseline="0" noProof="0" dirty="0">
              <a:ln>
                <a:noFill/>
              </a:ln>
              <a:solidFill>
                <a:srgbClr val="008000"/>
              </a:solidFill>
              <a:effectLst/>
              <a:uLnTx/>
              <a:uFillTx/>
              <a:latin typeface="Times New Roman" pitchFamily="18" charset="0"/>
              <a:ea typeface="+mn-ea"/>
              <a:cs typeface="+mn-cs"/>
            </a:endParaRPr>
          </a:p>
        </p:txBody>
      </p:sp>
      <p:sp>
        <p:nvSpPr>
          <p:cNvPr id="6" name="Line 4"/>
          <p:cNvSpPr>
            <a:spLocks noChangeShapeType="1"/>
          </p:cNvSpPr>
          <p:nvPr/>
        </p:nvSpPr>
        <p:spPr bwMode="auto">
          <a:xfrm>
            <a:off x="4572000" y="3643314"/>
            <a:ext cx="381000" cy="0"/>
          </a:xfrm>
          <a:prstGeom prst="line">
            <a:avLst/>
          </a:prstGeom>
          <a:noFill/>
          <a:ln w="44450">
            <a:solidFill>
              <a:srgbClr val="008000"/>
            </a:solidFill>
            <a:round/>
            <a:headEnd/>
            <a:tailEnd type="triangle" w="med" len="med"/>
          </a:ln>
          <a:effectLst/>
        </p:spPr>
        <p:txBody>
          <a:bodyPr/>
          <a:lstStyle/>
          <a:p>
            <a:endParaRPr lang="zh-CN" altLang="en-US"/>
          </a:p>
        </p:txBody>
      </p:sp>
      <p:sp>
        <p:nvSpPr>
          <p:cNvPr id="7" name="Line 4"/>
          <p:cNvSpPr>
            <a:spLocks noChangeShapeType="1"/>
          </p:cNvSpPr>
          <p:nvPr/>
        </p:nvSpPr>
        <p:spPr bwMode="auto">
          <a:xfrm>
            <a:off x="2214546" y="3643314"/>
            <a:ext cx="381000" cy="0"/>
          </a:xfrm>
          <a:prstGeom prst="line">
            <a:avLst/>
          </a:prstGeom>
          <a:noFill/>
          <a:ln w="44450">
            <a:solidFill>
              <a:srgbClr val="008000"/>
            </a:solidFill>
            <a:round/>
            <a:headEnd/>
            <a:tailEnd type="triangle" w="med" len="med"/>
          </a:ln>
          <a:effectLst/>
        </p:spPr>
        <p:txBody>
          <a:bodyPr/>
          <a:lstStyle/>
          <a:p>
            <a:endParaRPr lang="zh-CN" altLang="en-US"/>
          </a:p>
        </p:txBody>
      </p:sp>
      <p:sp>
        <p:nvSpPr>
          <p:cNvPr id="9" name="矩形 8"/>
          <p:cNvSpPr/>
          <p:nvPr/>
        </p:nvSpPr>
        <p:spPr>
          <a:xfrm>
            <a:off x="500034" y="4214818"/>
            <a:ext cx="8215370" cy="1815882"/>
          </a:xfrm>
          <a:prstGeom prst="rect">
            <a:avLst/>
          </a:prstGeom>
          <a:ln>
            <a:solidFill>
              <a:srgbClr val="FF0000"/>
            </a:solidFill>
          </a:ln>
        </p:spPr>
        <p:txBody>
          <a:bodyPr wrap="square">
            <a:spAutoFit/>
          </a:bodyPr>
          <a:lstStyle/>
          <a:p>
            <a:r>
              <a:rPr lang="en-US" sz="2800" dirty="0" smtClean="0">
                <a:latin typeface="楷体" pitchFamily="49" charset="-122"/>
                <a:ea typeface="楷体" pitchFamily="49" charset="-122"/>
              </a:rPr>
              <a:t>    </a:t>
            </a:r>
            <a:r>
              <a:rPr lang="en-US" altLang="en-US"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无论哪一个社会形态，在它所能容纳的全部生产力发挥出来以前，是</a:t>
            </a:r>
            <a:r>
              <a:rPr lang="zh-CN" altLang="en-US" sz="2800" u="sng" dirty="0" smtClean="0">
                <a:latin typeface="楷体" pitchFamily="49" charset="-122"/>
                <a:ea typeface="楷体" pitchFamily="49" charset="-122"/>
              </a:rPr>
              <a:t>决不会</a:t>
            </a:r>
            <a:r>
              <a:rPr lang="zh-CN" altLang="en-US" sz="2800" dirty="0" smtClean="0">
                <a:latin typeface="楷体" pitchFamily="49" charset="-122"/>
                <a:ea typeface="楷体" pitchFamily="49" charset="-122"/>
              </a:rPr>
              <a:t>灭亡的；而新的更高的生产关系，在它的物质存在条件在旧社会的胎胞里成熟以前，是</a:t>
            </a:r>
            <a:r>
              <a:rPr lang="zh-CN" altLang="en-US" sz="2800" u="sng" dirty="0" smtClean="0">
                <a:latin typeface="楷体" pitchFamily="49" charset="-122"/>
                <a:ea typeface="楷体" pitchFamily="49" charset="-122"/>
              </a:rPr>
              <a:t>决不会</a:t>
            </a:r>
            <a:r>
              <a:rPr lang="zh-CN" altLang="en-US" sz="2800" dirty="0" smtClean="0">
                <a:latin typeface="楷体" pitchFamily="49" charset="-122"/>
                <a:ea typeface="楷体" pitchFamily="49" charset="-122"/>
              </a:rPr>
              <a:t>出现的。</a:t>
            </a:r>
            <a:r>
              <a:rPr lang="en-US" altLang="en-US" sz="2800" dirty="0" smtClean="0">
                <a:latin typeface="楷体" pitchFamily="49" charset="-122"/>
                <a:ea typeface="楷体" pitchFamily="49" charset="-122"/>
              </a:rPr>
              <a:t>”  </a:t>
            </a:r>
            <a:r>
              <a:rPr lang="en-US" altLang="zh-CN" sz="2800" dirty="0" smtClean="0">
                <a:latin typeface="楷体" pitchFamily="49" charset="-122"/>
                <a:ea typeface="楷体" pitchFamily="49" charset="-122"/>
              </a:rPr>
              <a:t>——</a:t>
            </a:r>
            <a:r>
              <a:rPr lang="zh-CN" altLang="en-US" sz="2800" dirty="0" smtClean="0">
                <a:latin typeface="楷体" pitchFamily="49" charset="-122"/>
                <a:ea typeface="楷体" pitchFamily="49" charset="-122"/>
              </a:rPr>
              <a:t>马克思</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1" y="1268760"/>
            <a:ext cx="6120680" cy="814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00050"/>
            <a:ext cx="8229600" cy="1143000"/>
          </a:xfrm>
        </p:spPr>
        <p:txBody>
          <a:bodyPr>
            <a:noAutofit/>
          </a:bodyPr>
          <a:lstStyle/>
          <a:p>
            <a:r>
              <a:rPr lang="zh-CN" altLang="en-US" sz="3600" b="1" dirty="0" smtClean="0">
                <a:solidFill>
                  <a:srgbClr val="0000FF"/>
                </a:solidFill>
                <a:latin typeface="楷体" pitchFamily="49" charset="-122"/>
                <a:ea typeface="楷体" pitchFamily="49" charset="-122"/>
              </a:rPr>
              <a:t>（二）经济基础与上层建筑的矛盾运动及其规律</a:t>
            </a:r>
          </a:p>
        </p:txBody>
      </p:sp>
      <p:sp>
        <p:nvSpPr>
          <p:cNvPr id="3" name="内容占位符 2"/>
          <p:cNvSpPr>
            <a:spLocks noGrp="1"/>
          </p:cNvSpPr>
          <p:nvPr>
            <p:ph idx="1"/>
          </p:nvPr>
        </p:nvSpPr>
        <p:spPr>
          <a:xfrm>
            <a:off x="500034" y="1857364"/>
            <a:ext cx="8229600" cy="1071570"/>
          </a:xfrm>
        </p:spPr>
        <p:txBody>
          <a:bodyPr/>
          <a:lstStyle/>
          <a:p>
            <a:r>
              <a:rPr lang="zh-CN" altLang="en-US" b="1" dirty="0" smtClean="0">
                <a:latin typeface="楷体" pitchFamily="49" charset="-122"/>
                <a:ea typeface="楷体" pitchFamily="49" charset="-122"/>
              </a:rPr>
              <a:t>经济基础：</a:t>
            </a:r>
            <a:r>
              <a:rPr lang="zh-CN" altLang="en-US" dirty="0" smtClean="0">
                <a:solidFill>
                  <a:srgbClr val="000000"/>
                </a:solidFill>
                <a:latin typeface="楷体" pitchFamily="49" charset="-122"/>
                <a:ea typeface="楷体" pitchFamily="49" charset="-122"/>
              </a:rPr>
              <a:t>指由社会一定发展阶段的生产力所决定的生产关系的总和。</a:t>
            </a:r>
            <a:r>
              <a:rPr lang="zh-CN" altLang="en-US" dirty="0" smtClean="0">
                <a:solidFill>
                  <a:schemeClr val="bg1"/>
                </a:solidFill>
                <a:latin typeface="楷体" pitchFamily="49" charset="-122"/>
                <a:ea typeface="楷体" pitchFamily="49" charset="-122"/>
              </a:rPr>
              <a:t> </a:t>
            </a:r>
            <a:endParaRPr lang="zh-CN" altLang="en-US" dirty="0">
              <a:latin typeface="楷体" pitchFamily="49" charset="-122"/>
              <a:ea typeface="楷体" pitchFamily="49" charset="-122"/>
            </a:endParaRPr>
          </a:p>
        </p:txBody>
      </p:sp>
      <p:sp>
        <p:nvSpPr>
          <p:cNvPr id="4" name="内容占位符 2"/>
          <p:cNvSpPr txBox="1">
            <a:spLocks/>
          </p:cNvSpPr>
          <p:nvPr/>
        </p:nvSpPr>
        <p:spPr>
          <a:xfrm>
            <a:off x="428596" y="3743340"/>
            <a:ext cx="8229600" cy="1114420"/>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kumimoji="0" lang="zh-CN" altLang="en-US" sz="3200" b="1" i="0" u="none" strike="noStrike" kern="1200" cap="none" spc="0" normalizeH="0" baseline="0" noProof="0" dirty="0" smtClean="0">
                <a:ln>
                  <a:noFill/>
                </a:ln>
                <a:solidFill>
                  <a:schemeClr val="tx1"/>
                </a:solidFill>
                <a:effectLst/>
                <a:uLnTx/>
                <a:uFillTx/>
                <a:latin typeface="楷体" pitchFamily="49" charset="-122"/>
                <a:ea typeface="楷体" pitchFamily="49" charset="-122"/>
                <a:cs typeface="+mn-cs"/>
              </a:rPr>
              <a:t>上层建筑：</a:t>
            </a:r>
            <a:r>
              <a:rPr lang="zh-CN" altLang="en-US" sz="3200" dirty="0" smtClean="0">
                <a:solidFill>
                  <a:srgbClr val="000000"/>
                </a:solidFill>
                <a:latin typeface="楷体" pitchFamily="49" charset="-122"/>
                <a:ea typeface="楷体" pitchFamily="49" charset="-122"/>
              </a:rPr>
              <a:t>在一定经济基础之上的</a:t>
            </a:r>
            <a:r>
              <a:rPr lang="zh-CN" altLang="en-US" sz="3200" u="sng" dirty="0" smtClean="0">
                <a:solidFill>
                  <a:srgbClr val="000000"/>
                </a:solidFill>
                <a:latin typeface="楷体" pitchFamily="49" charset="-122"/>
                <a:ea typeface="楷体" pitchFamily="49" charset="-122"/>
              </a:rPr>
              <a:t>意识形态</a:t>
            </a:r>
            <a:r>
              <a:rPr lang="zh-CN" altLang="en-US" sz="3200" dirty="0" smtClean="0">
                <a:solidFill>
                  <a:srgbClr val="000000"/>
                </a:solidFill>
                <a:latin typeface="楷体" pitchFamily="49" charset="-122"/>
                <a:ea typeface="楷体" pitchFamily="49" charset="-122"/>
              </a:rPr>
              <a:t>以及相应的制度、组织和设施。</a:t>
            </a:r>
            <a:r>
              <a:rPr kumimoji="0" lang="zh-CN" altLang="en-US" sz="3200" b="0" i="0" u="none" strike="noStrike" kern="1200" cap="none" spc="0" normalizeH="0" baseline="0" noProof="0" dirty="0" smtClean="0">
                <a:ln>
                  <a:noFill/>
                </a:ln>
                <a:solidFill>
                  <a:schemeClr val="bg1"/>
                </a:solidFill>
                <a:effectLst/>
                <a:uLnTx/>
                <a:uFillTx/>
                <a:latin typeface="楷体" pitchFamily="49" charset="-122"/>
                <a:ea typeface="楷体" pitchFamily="49" charset="-122"/>
              </a:rPr>
              <a:t> </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5" name="内容占位符 2"/>
          <p:cNvSpPr txBox="1">
            <a:spLocks/>
          </p:cNvSpPr>
          <p:nvPr/>
        </p:nvSpPr>
        <p:spPr>
          <a:xfrm>
            <a:off x="1285852" y="5072074"/>
            <a:ext cx="6372212" cy="685792"/>
          </a:xfrm>
          <a:prstGeom prst="rect">
            <a:avLst/>
          </a:prstGeom>
          <a:ln>
            <a:solidFill>
              <a:srgbClr val="FF0000"/>
            </a:solidFill>
          </a:ln>
        </p:spPr>
        <p:txBody>
          <a:bodyPr vert="horz" lIns="91440" tIns="45720" rIns="91440" bIns="45720" rtlCol="0">
            <a:normAutofit/>
          </a:bodyPr>
          <a:lstStyle/>
          <a:p>
            <a:pPr marL="342900" lvl="0" indent="-342900" algn="ctr">
              <a:spcBef>
                <a:spcPct val="20000"/>
              </a:spcBef>
            </a:pPr>
            <a:r>
              <a:rPr lang="zh-CN" altLang="en-US" sz="3200" dirty="0" smtClean="0">
                <a:solidFill>
                  <a:srgbClr val="000000"/>
                </a:solidFill>
                <a:latin typeface="楷体" pitchFamily="49" charset="-122"/>
                <a:ea typeface="楷体" pitchFamily="49" charset="-122"/>
              </a:rPr>
              <a:t>观念的上层建筑</a:t>
            </a:r>
            <a:r>
              <a:rPr lang="en-US" altLang="zh-CN" sz="3200" dirty="0" smtClean="0">
                <a:solidFill>
                  <a:srgbClr val="000000"/>
                </a:solidFill>
                <a:latin typeface="楷体" pitchFamily="49" charset="-122"/>
                <a:ea typeface="楷体" pitchFamily="49" charset="-122"/>
              </a:rPr>
              <a:t>+</a:t>
            </a:r>
            <a:r>
              <a:rPr lang="zh-CN" altLang="en-US" sz="3200" dirty="0" smtClean="0">
                <a:solidFill>
                  <a:srgbClr val="000000"/>
                </a:solidFill>
                <a:latin typeface="楷体" pitchFamily="49" charset="-122"/>
                <a:ea typeface="楷体" pitchFamily="49" charset="-122"/>
              </a:rPr>
              <a:t>政治的上层建筑</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6" name="矩形 5"/>
          <p:cNvSpPr/>
          <p:nvPr/>
        </p:nvSpPr>
        <p:spPr>
          <a:xfrm>
            <a:off x="1142976" y="3058539"/>
            <a:ext cx="5929828" cy="584775"/>
          </a:xfrm>
          <a:prstGeom prst="rect">
            <a:avLst/>
          </a:prstGeom>
          <a:ln>
            <a:solidFill>
              <a:srgbClr val="FF0000"/>
            </a:solidFill>
          </a:ln>
        </p:spPr>
        <p:txBody>
          <a:bodyPr wrap="none">
            <a:spAutoFit/>
          </a:bodyPr>
          <a:lstStyle/>
          <a:p>
            <a:r>
              <a:rPr lang="zh-CN" altLang="en-US" sz="3200" dirty="0" smtClean="0">
                <a:solidFill>
                  <a:prstClr val="black"/>
                </a:solidFill>
                <a:latin typeface="楷体" pitchFamily="49" charset="-122"/>
                <a:ea typeface="楷体" pitchFamily="49" charset="-122"/>
              </a:rPr>
              <a:t>经济关系的实现形式是经济体制</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lgn="l"/>
            <a:r>
              <a:rPr lang="zh-CN" altLang="en-US" b="1" dirty="0" smtClean="0">
                <a:solidFill>
                  <a:srgbClr val="0000CC"/>
                </a:solidFill>
                <a:latin typeface="楷体" pitchFamily="49" charset="-122"/>
                <a:ea typeface="楷体" pitchFamily="49" charset="-122"/>
              </a:rPr>
              <a:t>上层建筑的构成</a:t>
            </a:r>
          </a:p>
        </p:txBody>
      </p:sp>
      <p:sp>
        <p:nvSpPr>
          <p:cNvPr id="3" name="内容占位符 2"/>
          <p:cNvSpPr>
            <a:spLocks noGrp="1"/>
          </p:cNvSpPr>
          <p:nvPr>
            <p:ph idx="1"/>
          </p:nvPr>
        </p:nvSpPr>
        <p:spPr>
          <a:xfrm>
            <a:off x="457200" y="1600201"/>
            <a:ext cx="7758138" cy="1828800"/>
          </a:xfrm>
        </p:spPr>
        <p:txBody>
          <a:bodyPr/>
          <a:lstStyle/>
          <a:p>
            <a:r>
              <a:rPr lang="zh-CN" altLang="en-US" b="1" dirty="0" smtClean="0">
                <a:latin typeface="楷体" pitchFamily="49" charset="-122"/>
                <a:ea typeface="楷体" pitchFamily="49" charset="-122"/>
              </a:rPr>
              <a:t>观念上层建筑：</a:t>
            </a:r>
            <a:r>
              <a:rPr lang="zh-CN" altLang="en-US" dirty="0" smtClean="0">
                <a:solidFill>
                  <a:srgbClr val="FF0000"/>
                </a:solidFill>
                <a:latin typeface="楷体" pitchFamily="49" charset="-122"/>
                <a:ea typeface="楷体" pitchFamily="49" charset="-122"/>
              </a:rPr>
              <a:t>意识形态</a:t>
            </a:r>
            <a:endParaRPr lang="en-US" altLang="zh-CN" dirty="0" smtClean="0">
              <a:solidFill>
                <a:srgbClr val="FF0000"/>
              </a:solidFill>
              <a:latin typeface="楷体" pitchFamily="49" charset="-122"/>
              <a:ea typeface="楷体" pitchFamily="49" charset="-122"/>
            </a:endParaRPr>
          </a:p>
          <a:p>
            <a:r>
              <a:rPr lang="zh-CN" altLang="en-US" dirty="0" smtClean="0">
                <a:latin typeface="楷体" pitchFamily="49" charset="-122"/>
                <a:ea typeface="楷体" pitchFamily="49" charset="-122"/>
              </a:rPr>
              <a:t>包括政治法律思想、道德、艺术、宗教、哲学等思想观点。</a:t>
            </a:r>
            <a:endParaRPr lang="en-US" altLang="zh-CN" dirty="0" smtClean="0">
              <a:latin typeface="楷体" pitchFamily="49" charset="-122"/>
              <a:ea typeface="楷体" pitchFamily="49" charset="-122"/>
            </a:endParaRPr>
          </a:p>
        </p:txBody>
      </p:sp>
      <p:sp>
        <p:nvSpPr>
          <p:cNvPr id="5" name="内容占位符 2"/>
          <p:cNvSpPr txBox="1">
            <a:spLocks/>
          </p:cNvSpPr>
          <p:nvPr/>
        </p:nvSpPr>
        <p:spPr>
          <a:xfrm>
            <a:off x="500034" y="3714752"/>
            <a:ext cx="8229600" cy="1828800"/>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lang="zh-CN" altLang="en-US" sz="3200" b="1" dirty="0" smtClean="0">
                <a:latin typeface="楷体" pitchFamily="49" charset="-122"/>
                <a:ea typeface="楷体" pitchFamily="49" charset="-122"/>
              </a:rPr>
              <a:t>政治上层建筑</a:t>
            </a:r>
            <a:r>
              <a:rPr lang="zh-CN" altLang="en-US" sz="3200" b="1" dirty="0" smtClean="0"/>
              <a:t>：</a:t>
            </a:r>
            <a:r>
              <a:rPr lang="zh-CN" altLang="en-US" sz="3200" dirty="0" smtClean="0">
                <a:solidFill>
                  <a:srgbClr val="FF0000"/>
                </a:solidFill>
                <a:latin typeface="楷体" pitchFamily="49" charset="-122"/>
                <a:ea typeface="楷体" pitchFamily="49" charset="-122"/>
              </a:rPr>
              <a:t>政治法律制度及设施和政治组织</a:t>
            </a:r>
            <a:endParaRPr lang="en-US" altLang="zh-CN" sz="3200" dirty="0" smtClean="0">
              <a:solidFill>
                <a:srgbClr val="FF0000"/>
              </a:solidFill>
              <a:latin typeface="楷体" pitchFamily="49" charset="-122"/>
              <a:ea typeface="楷体" pitchFamily="49" charset="-122"/>
            </a:endParaRPr>
          </a:p>
          <a:p>
            <a:pPr marL="342900" indent="-342900">
              <a:spcBef>
                <a:spcPct val="20000"/>
              </a:spcBef>
              <a:buFont typeface="Arial" pitchFamily="34" charset="0"/>
              <a:buChar char="•"/>
            </a:pPr>
            <a:r>
              <a:rPr lang="zh-CN" altLang="en-US" sz="3200" dirty="0" smtClean="0">
                <a:latin typeface="楷体" pitchFamily="49" charset="-122"/>
                <a:ea typeface="楷体" pitchFamily="49" charset="-122"/>
              </a:rPr>
              <a:t>核心是国家政权</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96908"/>
          </a:xfrm>
        </p:spPr>
        <p:txBody>
          <a:bodyPr>
            <a:noAutofit/>
          </a:bodyPr>
          <a:lstStyle/>
          <a:p>
            <a:r>
              <a:rPr lang="zh-CN" altLang="en-US" sz="3200" b="1" dirty="0" smtClean="0">
                <a:latin typeface="楷体" pitchFamily="49" charset="-122"/>
                <a:ea typeface="楷体" pitchFamily="49" charset="-122"/>
              </a:rPr>
              <a:t>上层建筑一定要适合经济基础状况的规律</a:t>
            </a:r>
          </a:p>
        </p:txBody>
      </p:sp>
      <p:sp>
        <p:nvSpPr>
          <p:cNvPr id="3" name="内容占位符 2"/>
          <p:cNvSpPr>
            <a:spLocks noGrp="1"/>
          </p:cNvSpPr>
          <p:nvPr>
            <p:ph idx="1"/>
          </p:nvPr>
        </p:nvSpPr>
        <p:spPr>
          <a:xfrm>
            <a:off x="500034" y="1500174"/>
            <a:ext cx="8229600" cy="2428892"/>
          </a:xfrm>
        </p:spPr>
        <p:txBody>
          <a:bodyPr/>
          <a:lstStyle/>
          <a:p>
            <a:r>
              <a:rPr lang="zh-CN" altLang="en-US" dirty="0" smtClean="0">
                <a:latin typeface="楷体" pitchFamily="49" charset="-122"/>
                <a:ea typeface="楷体" pitchFamily="49" charset="-122"/>
              </a:rPr>
              <a:t>经济基础决定上层建筑。</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上层建筑对经济基础具有反作用。</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经济基础与上层建筑二者的矛盾运动。</a:t>
            </a:r>
            <a:endParaRPr lang="en-US" altLang="zh-CN" dirty="0" smtClean="0">
              <a:latin typeface="楷体" pitchFamily="49" charset="-122"/>
              <a:ea typeface="楷体" pitchFamily="49" charset="-122"/>
            </a:endParaRPr>
          </a:p>
          <a:p>
            <a:r>
              <a:rPr lang="zh-CN" altLang="en-US" u="sng" dirty="0" smtClean="0">
                <a:latin typeface="楷体" pitchFamily="49" charset="-122"/>
                <a:ea typeface="楷体" pitchFamily="49" charset="-122"/>
              </a:rPr>
              <a:t>上层建筑一定要适合经济基础状况的规律。</a:t>
            </a:r>
            <a:endParaRPr lang="zh-CN" altLang="en-US" u="sng" dirty="0">
              <a:latin typeface="楷体" pitchFamily="49" charset="-122"/>
              <a:ea typeface="楷体" pitchFamily="49" charset="-122"/>
            </a:endParaRPr>
          </a:p>
        </p:txBody>
      </p:sp>
      <p:sp>
        <p:nvSpPr>
          <p:cNvPr id="7" name="右大括号 6"/>
          <p:cNvSpPr/>
          <p:nvPr/>
        </p:nvSpPr>
        <p:spPr>
          <a:xfrm>
            <a:off x="6929454" y="1500174"/>
            <a:ext cx="428628" cy="1143008"/>
          </a:xfrm>
          <a:prstGeom prst="rightBrace">
            <a:avLst/>
          </a:prstGeom>
          <a:ln>
            <a:solidFill>
              <a:srgbClr val="FF0000"/>
            </a:solidFill>
          </a:ln>
        </p:spPr>
        <p:style>
          <a:lnRef idx="3">
            <a:schemeClr val="accent6"/>
          </a:lnRef>
          <a:fillRef idx="0">
            <a:schemeClr val="accent6"/>
          </a:fillRef>
          <a:effectRef idx="2">
            <a:schemeClr val="accent6"/>
          </a:effectRef>
          <a:fontRef idx="minor">
            <a:schemeClr val="tx1"/>
          </a:fontRef>
        </p:style>
        <p:txBody>
          <a:bodyPr rtlCol="0" anchor="ctr"/>
          <a:lstStyle/>
          <a:p>
            <a:pPr algn="ctr"/>
            <a:endParaRPr lang="zh-CN" altLang="en-US"/>
          </a:p>
        </p:txBody>
      </p:sp>
      <p:sp>
        <p:nvSpPr>
          <p:cNvPr id="8" name="矩形 7"/>
          <p:cNvSpPr/>
          <p:nvPr/>
        </p:nvSpPr>
        <p:spPr>
          <a:xfrm>
            <a:off x="7429520" y="1928802"/>
            <a:ext cx="1422184" cy="461665"/>
          </a:xfrm>
          <a:prstGeom prst="rect">
            <a:avLst/>
          </a:prstGeom>
        </p:spPr>
        <p:txBody>
          <a:bodyPr wrap="none">
            <a:spAutoFit/>
          </a:bodyPr>
          <a:lstStyle/>
          <a:p>
            <a:r>
              <a:rPr lang="zh-CN" altLang="en-US" sz="2400" b="1" dirty="0" smtClean="0"/>
              <a:t>辩证统一</a:t>
            </a:r>
            <a:endParaRPr lang="zh-CN" altLang="en-US" sz="2400" b="1" dirty="0"/>
          </a:p>
        </p:txBody>
      </p:sp>
      <p:sp>
        <p:nvSpPr>
          <p:cNvPr id="9" name="标题 1"/>
          <p:cNvSpPr txBox="1">
            <a:spLocks/>
          </p:cNvSpPr>
          <p:nvPr/>
        </p:nvSpPr>
        <p:spPr>
          <a:xfrm>
            <a:off x="428596" y="4429132"/>
            <a:ext cx="8229600" cy="785818"/>
          </a:xfrm>
          <a:prstGeom prst="rect">
            <a:avLst/>
          </a:prstGeom>
          <a:ln>
            <a:solidFill>
              <a:srgbClr val="FF0000"/>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3600" b="1" i="0" u="none" strike="noStrike" kern="1200" cap="none" spc="0" normalizeH="0" baseline="0" noProof="0" dirty="0" smtClean="0">
                <a:ln>
                  <a:noFill/>
                </a:ln>
                <a:solidFill>
                  <a:srgbClr val="0000CC"/>
                </a:solidFill>
                <a:effectLst/>
                <a:uLnTx/>
                <a:uFillTx/>
                <a:latin typeface="楷体" pitchFamily="49" charset="-122"/>
                <a:ea typeface="楷体" pitchFamily="49" charset="-122"/>
                <a:cs typeface="+mj-cs"/>
              </a:rPr>
              <a:t>新时代，要牢牢把握意识形态领导权</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4000" b="1" dirty="0" smtClean="0">
                <a:solidFill>
                  <a:srgbClr val="0000FF"/>
                </a:solidFill>
                <a:latin typeface="楷体" pitchFamily="49" charset="-122"/>
                <a:ea typeface="楷体" pitchFamily="49" charset="-122"/>
              </a:rPr>
              <a:t>（三）社会形态的更替</a:t>
            </a:r>
            <a:endParaRPr lang="zh-CN" altLang="en-US" sz="4000" b="1" dirty="0">
              <a:solidFill>
                <a:srgbClr val="0000FF"/>
              </a:solidFill>
              <a:latin typeface="楷体" pitchFamily="49" charset="-122"/>
              <a:ea typeface="楷体" pitchFamily="49" charset="-122"/>
            </a:endParaRPr>
          </a:p>
        </p:txBody>
      </p:sp>
      <p:sp>
        <p:nvSpPr>
          <p:cNvPr id="3" name="内容占位符 2"/>
          <p:cNvSpPr>
            <a:spLocks noGrp="1"/>
          </p:cNvSpPr>
          <p:nvPr>
            <p:ph idx="1"/>
          </p:nvPr>
        </p:nvSpPr>
        <p:spPr>
          <a:xfrm>
            <a:off x="500034" y="2285992"/>
            <a:ext cx="8229600" cy="757230"/>
          </a:xfrm>
        </p:spPr>
        <p:txBody>
          <a:bodyPr/>
          <a:lstStyle/>
          <a:p>
            <a:pPr>
              <a:buNone/>
            </a:pPr>
            <a:r>
              <a:rPr lang="zh-CN" altLang="en-US" dirty="0" smtClean="0">
                <a:latin typeface="楷体" pitchFamily="49" charset="-122"/>
                <a:ea typeface="楷体" pitchFamily="49" charset="-122"/>
              </a:rPr>
              <a:t>（一）什么是</a:t>
            </a:r>
            <a:r>
              <a:rPr lang="zh-CN" altLang="en-US" u="sng" dirty="0" smtClean="0">
                <a:latin typeface="楷体" pitchFamily="49" charset="-122"/>
                <a:ea typeface="楷体" pitchFamily="49" charset="-122"/>
              </a:rPr>
              <a:t>社会形态</a:t>
            </a:r>
            <a:r>
              <a:rPr lang="zh-CN" altLang="en-US" dirty="0" smtClean="0">
                <a:latin typeface="楷体" pitchFamily="49" charset="-122"/>
                <a:ea typeface="楷体" pitchFamily="49" charset="-122"/>
              </a:rPr>
              <a:t>？</a:t>
            </a:r>
            <a:endParaRPr lang="zh-CN" altLang="en-US" dirty="0">
              <a:latin typeface="楷体" pitchFamily="49" charset="-122"/>
              <a:ea typeface="楷体" pitchFamily="49" charset="-122"/>
            </a:endParaRPr>
          </a:p>
        </p:txBody>
      </p:sp>
      <p:sp>
        <p:nvSpPr>
          <p:cNvPr id="4" name="内容占位符 2"/>
          <p:cNvSpPr txBox="1">
            <a:spLocks/>
          </p:cNvSpPr>
          <p:nvPr/>
        </p:nvSpPr>
        <p:spPr>
          <a:xfrm>
            <a:off x="500034" y="3000372"/>
            <a:ext cx="8229600" cy="164307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rPr>
              <a:t>关于社会运动的具体形式、发展阶段和不同质态的范畴，是同生产力发展一定阶段相适应的经济基础与上层建筑的统一体。</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5" name="内容占位符 2"/>
          <p:cNvSpPr txBox="1">
            <a:spLocks/>
          </p:cNvSpPr>
          <p:nvPr/>
        </p:nvSpPr>
        <p:spPr>
          <a:xfrm>
            <a:off x="500034" y="4714884"/>
            <a:ext cx="8229600" cy="71438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rPr>
              <a:t>包括经济形态、政治形态和意识形态。</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6" name="矩形 5"/>
          <p:cNvSpPr/>
          <p:nvPr/>
        </p:nvSpPr>
        <p:spPr>
          <a:xfrm>
            <a:off x="4000496" y="5572140"/>
            <a:ext cx="1826141" cy="584775"/>
          </a:xfrm>
          <a:prstGeom prst="rect">
            <a:avLst/>
          </a:prstGeom>
        </p:spPr>
        <p:txBody>
          <a:bodyPr wrap="none">
            <a:spAutoFit/>
          </a:bodyPr>
          <a:lstStyle/>
          <a:p>
            <a:r>
              <a:rPr lang="zh-CN" altLang="en-US" sz="3200" b="1" u="sng" dirty="0" smtClean="0">
                <a:latin typeface="楷体" pitchFamily="49" charset="-122"/>
                <a:ea typeface="楷体" pitchFamily="49" charset="-122"/>
              </a:rPr>
              <a:t>社会制度</a:t>
            </a:r>
            <a:endParaRPr lang="zh-CN" altLang="en-US" sz="3200" b="1" u="sng" dirty="0">
              <a:latin typeface="楷体" pitchFamily="49" charset="-122"/>
              <a:ea typeface="楷体" pitchFamily="49" charset="-122"/>
            </a:endParaRPr>
          </a:p>
        </p:txBody>
      </p:sp>
      <p:cxnSp>
        <p:nvCxnSpPr>
          <p:cNvPr id="8" name="直接箭头连接符 7"/>
          <p:cNvCxnSpPr/>
          <p:nvPr/>
        </p:nvCxnSpPr>
        <p:spPr>
          <a:xfrm rot="16200000" flipH="1">
            <a:off x="3143240" y="3857628"/>
            <a:ext cx="250033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内容占位符 2"/>
          <p:cNvSpPr txBox="1">
            <a:spLocks/>
          </p:cNvSpPr>
          <p:nvPr/>
        </p:nvSpPr>
        <p:spPr>
          <a:xfrm>
            <a:off x="571472" y="1428736"/>
            <a:ext cx="8229600" cy="757230"/>
          </a:xfrm>
          <a:prstGeom prst="rect">
            <a:avLst/>
          </a:prstGeom>
          <a:ln>
            <a:solidFill>
              <a:srgbClr val="FF0000"/>
            </a:solidFill>
          </a:ln>
        </p:spPr>
        <p:txBody>
          <a:bodyPr vert="horz" lIns="91440" tIns="45720" rIns="91440" bIns="45720" rtlCol="0">
            <a:normAutofit fontScale="85000" lnSpcReduction="20000"/>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cs typeface="+mn-cs"/>
              </a:rPr>
              <a:t>      社会基本矛盾决定了社会形态的更替和历史发展的基本趋势。</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in)">
                                      <p:cBhvr>
                                        <p:cTn id="10" dur="500"/>
                                        <p:tgtEl>
                                          <p:spTgt spid="4"/>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ox(in)">
                                      <p:cBhvr>
                                        <p:cTn id="18" dur="500"/>
                                        <p:tgtEl>
                                          <p:spTgt spid="8"/>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ox(in)">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67544" y="1916832"/>
            <a:ext cx="8229600" cy="4464496"/>
          </a:xfrm>
          <a:ln>
            <a:solidFill>
              <a:srgbClr val="FF0000"/>
            </a:solidFill>
          </a:ln>
        </p:spPr>
        <p:txBody>
          <a:bodyPr>
            <a:noAutofit/>
          </a:bodyPr>
          <a:lstStyle/>
          <a:p>
            <a:r>
              <a:rPr lang="zh-CN" altLang="en-US" sz="2800" dirty="0">
                <a:latin typeface="楷体" pitchFamily="49" charset="-122"/>
                <a:ea typeface="楷体" pitchFamily="49" charset="-122"/>
              </a:rPr>
              <a:t>在革命、建设、改革各个历史时期，我们党运用历史唯物主义，系统、具体、历史地分析中国社会运动及其发展规律，在认识世界和改造世界过程中不断把握规律、积极运用规律，推动党和人民事业取得了一个又一个胜利</a:t>
            </a:r>
            <a:r>
              <a:rPr lang="zh-CN" altLang="en-US" sz="2800" dirty="0" smtClean="0">
                <a:latin typeface="楷体" pitchFamily="49" charset="-122"/>
                <a:ea typeface="楷体" pitchFamily="49" charset="-122"/>
              </a:rPr>
              <a:t>。</a:t>
            </a:r>
            <a:endParaRPr lang="en-US" altLang="zh-CN" sz="2800" dirty="0" smtClean="0">
              <a:latin typeface="楷体" pitchFamily="49" charset="-122"/>
              <a:ea typeface="楷体" pitchFamily="49" charset="-122"/>
            </a:endParaRPr>
          </a:p>
          <a:p>
            <a:r>
              <a:rPr lang="zh-CN" altLang="en-US" sz="2800" dirty="0" smtClean="0">
                <a:latin typeface="楷体" pitchFamily="49" charset="-122"/>
                <a:ea typeface="楷体" pitchFamily="49" charset="-122"/>
              </a:rPr>
              <a:t>历史</a:t>
            </a:r>
            <a:r>
              <a:rPr lang="zh-CN" altLang="en-US" sz="2800" dirty="0">
                <a:latin typeface="楷体" pitchFamily="49" charset="-122"/>
                <a:ea typeface="楷体" pitchFamily="49" charset="-122"/>
              </a:rPr>
              <a:t>和现实都表明，只有坚持历史唯物主义，我们才能不断把对中国特色社会主义规律的认识提高到新的水平，不断开辟当代中国马克思主义发展新境界</a:t>
            </a:r>
            <a:r>
              <a:rPr lang="zh-CN" altLang="en-US" sz="2800" dirty="0" smtClean="0"/>
              <a:t>。</a:t>
            </a:r>
            <a:endParaRPr lang="en-US" altLang="zh-CN" sz="2800" dirty="0" smtClean="0"/>
          </a:p>
          <a:p>
            <a:pPr marL="0" indent="0" algn="r">
              <a:buNone/>
            </a:pPr>
            <a:r>
              <a:rPr lang="en-US" altLang="zh-CN" sz="2800" dirty="0" smtClean="0"/>
              <a:t>——</a:t>
            </a:r>
            <a:r>
              <a:rPr lang="zh-CN" altLang="en-US" sz="2800" dirty="0" smtClean="0">
                <a:solidFill>
                  <a:srgbClr val="0000FF"/>
                </a:solidFill>
                <a:latin typeface="楷体" pitchFamily="49" charset="-122"/>
                <a:ea typeface="楷体" pitchFamily="49" charset="-122"/>
              </a:rPr>
              <a:t>习近平</a:t>
            </a:r>
            <a:r>
              <a:rPr lang="en-US" altLang="zh-CN" sz="2800" dirty="0" smtClean="0">
                <a:solidFill>
                  <a:srgbClr val="0000FF"/>
                </a:solidFill>
                <a:latin typeface="楷体" pitchFamily="49" charset="-122"/>
                <a:ea typeface="楷体" pitchFamily="49" charset="-122"/>
              </a:rPr>
              <a:t>.</a:t>
            </a:r>
            <a:r>
              <a:rPr lang="zh-CN" altLang="en-US" sz="2800" dirty="0" smtClean="0">
                <a:solidFill>
                  <a:srgbClr val="0000FF"/>
                </a:solidFill>
                <a:latin typeface="楷体" pitchFamily="49" charset="-122"/>
                <a:ea typeface="楷体" pitchFamily="49" charset="-122"/>
              </a:rPr>
              <a:t>中共中央政治局</a:t>
            </a:r>
            <a:r>
              <a:rPr lang="zh-CN" altLang="en-US" sz="2800" dirty="0">
                <a:solidFill>
                  <a:srgbClr val="0000FF"/>
                </a:solidFill>
                <a:latin typeface="楷体" pitchFamily="49" charset="-122"/>
                <a:ea typeface="楷体" pitchFamily="49" charset="-122"/>
              </a:rPr>
              <a:t>第十一次集体学习</a:t>
            </a:r>
            <a:endParaRPr lang="zh-CN" altLang="en-US" sz="2800" dirty="0"/>
          </a:p>
        </p:txBody>
      </p:sp>
      <p:pic>
        <p:nvPicPr>
          <p:cNvPr id="1026" name="Picture 2" descr="C:\Users\Administrator\Desktop\t0189956af3e962adc7.webp.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5535" y="188640"/>
            <a:ext cx="1577915" cy="15121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418705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00FF"/>
                </a:solidFill>
                <a:latin typeface="楷体" pitchFamily="49" charset="-122"/>
                <a:ea typeface="楷体" pitchFamily="49" charset="-122"/>
              </a:rPr>
              <a:t>社会形态更替的特点</a:t>
            </a:r>
            <a:endParaRPr lang="zh-CN" altLang="en-US" sz="4000" dirty="0">
              <a:solidFill>
                <a:srgbClr val="0000FF"/>
              </a:solidFill>
              <a:latin typeface="楷体" pitchFamily="49" charset="-122"/>
              <a:ea typeface="楷体" pitchFamily="49" charset="-122"/>
            </a:endParaRPr>
          </a:p>
        </p:txBody>
      </p:sp>
      <p:sp>
        <p:nvSpPr>
          <p:cNvPr id="3" name="内容占位符 2"/>
          <p:cNvSpPr>
            <a:spLocks noGrp="1"/>
          </p:cNvSpPr>
          <p:nvPr>
            <p:ph idx="1"/>
          </p:nvPr>
        </p:nvSpPr>
        <p:spPr>
          <a:xfrm>
            <a:off x="457200" y="1600201"/>
            <a:ext cx="8229600" cy="685791"/>
          </a:xfrm>
        </p:spPr>
        <p:txBody>
          <a:bodyPr>
            <a:normAutofit/>
          </a:bodyPr>
          <a:lstStyle/>
          <a:p>
            <a:pPr>
              <a:buNone/>
            </a:pPr>
            <a:r>
              <a:rPr lang="zh-CN" altLang="en-US" dirty="0" smtClean="0">
                <a:latin typeface="楷体" pitchFamily="49" charset="-122"/>
                <a:ea typeface="楷体" pitchFamily="49" charset="-122"/>
              </a:rPr>
              <a:t>（</a:t>
            </a:r>
            <a:r>
              <a:rPr lang="en-US" altLang="zh-CN" dirty="0" smtClean="0">
                <a:latin typeface="楷体" pitchFamily="49" charset="-122"/>
                <a:ea typeface="楷体" pitchFamily="49" charset="-122"/>
              </a:rPr>
              <a:t>1</a:t>
            </a:r>
            <a:r>
              <a:rPr lang="zh-CN" altLang="en-US" dirty="0" smtClean="0">
                <a:latin typeface="楷体" pitchFamily="49" charset="-122"/>
                <a:ea typeface="楷体" pitchFamily="49" charset="-122"/>
              </a:rPr>
              <a:t>）  </a:t>
            </a:r>
            <a:r>
              <a:rPr lang="zh-CN" altLang="en-US" u="sng" dirty="0" smtClean="0">
                <a:latin typeface="楷体" pitchFamily="49" charset="-122"/>
                <a:ea typeface="楷体" pitchFamily="49" charset="-122"/>
              </a:rPr>
              <a:t>统一性 </a:t>
            </a:r>
            <a:r>
              <a:rPr lang="zh-CN" altLang="en-US" dirty="0" smtClean="0">
                <a:latin typeface="楷体" pitchFamily="49" charset="-122"/>
                <a:ea typeface="楷体" pitchFamily="49" charset="-122"/>
              </a:rPr>
              <a:t>   和     </a:t>
            </a:r>
            <a:r>
              <a:rPr lang="zh-CN" altLang="en-US" u="sng" dirty="0" smtClean="0">
                <a:latin typeface="楷体" pitchFamily="49" charset="-122"/>
                <a:ea typeface="楷体" pitchFamily="49" charset="-122"/>
              </a:rPr>
              <a:t>多样性</a:t>
            </a:r>
            <a:endParaRPr lang="en-US" altLang="zh-CN" u="sng" dirty="0" smtClean="0">
              <a:latin typeface="楷体" pitchFamily="49" charset="-122"/>
              <a:ea typeface="楷体" pitchFamily="49" charset="-122"/>
            </a:endParaRPr>
          </a:p>
          <a:p>
            <a:pPr>
              <a:buNone/>
            </a:pPr>
            <a:endParaRPr lang="en-US" altLang="zh-CN" sz="2400" dirty="0" smtClean="0">
              <a:latin typeface="楷体" pitchFamily="49" charset="-122"/>
              <a:ea typeface="楷体" pitchFamily="49" charset="-122"/>
            </a:endParaRPr>
          </a:p>
          <a:p>
            <a:endParaRPr lang="en-US" altLang="zh-CN" dirty="0" smtClean="0"/>
          </a:p>
          <a:p>
            <a:endParaRPr lang="en-US" altLang="zh-CN" dirty="0" smtClean="0"/>
          </a:p>
        </p:txBody>
      </p:sp>
      <p:sp>
        <p:nvSpPr>
          <p:cNvPr id="4" name="矩形 3"/>
          <p:cNvSpPr/>
          <p:nvPr/>
        </p:nvSpPr>
        <p:spPr>
          <a:xfrm>
            <a:off x="4643438" y="2643182"/>
            <a:ext cx="3143272" cy="830997"/>
          </a:xfrm>
          <a:prstGeom prst="rect">
            <a:avLst/>
          </a:prstGeom>
        </p:spPr>
        <p:txBody>
          <a:bodyPr wrap="square">
            <a:spAutoFit/>
          </a:bodyPr>
          <a:lstStyle/>
          <a:p>
            <a:r>
              <a:rPr lang="zh-CN" altLang="en-US" sz="2400" dirty="0" smtClean="0">
                <a:solidFill>
                  <a:prstClr val="black"/>
                </a:solidFill>
                <a:latin typeface="楷体" pitchFamily="49" charset="-122"/>
                <a:ea typeface="楷体" pitchFamily="49" charset="-122"/>
              </a:rPr>
              <a:t>个别发展阶段在</a:t>
            </a:r>
            <a:r>
              <a:rPr lang="zh-CN" altLang="en-US" sz="2400" dirty="0" smtClean="0">
                <a:latin typeface="楷体" pitchFamily="49" charset="-122"/>
                <a:ea typeface="楷体" pitchFamily="49" charset="-122"/>
              </a:rPr>
              <a:t>发展形式上的特殊性。</a:t>
            </a:r>
            <a:endParaRPr lang="zh-CN" altLang="en-US" sz="2400" dirty="0"/>
          </a:p>
        </p:txBody>
      </p:sp>
      <p:sp>
        <p:nvSpPr>
          <p:cNvPr id="5" name="矩形 4"/>
          <p:cNvSpPr/>
          <p:nvPr/>
        </p:nvSpPr>
        <p:spPr>
          <a:xfrm>
            <a:off x="1142976" y="2571744"/>
            <a:ext cx="2714644" cy="904863"/>
          </a:xfrm>
          <a:prstGeom prst="rect">
            <a:avLst/>
          </a:prstGeom>
        </p:spPr>
        <p:txBody>
          <a:bodyPr wrap="square">
            <a:spAutoFit/>
          </a:bodyPr>
          <a:lstStyle/>
          <a:p>
            <a:pPr marL="342900" lvl="0" indent="-342900">
              <a:spcBef>
                <a:spcPct val="20000"/>
              </a:spcBef>
            </a:pPr>
            <a:r>
              <a:rPr lang="zh-CN" altLang="en-US" sz="2400" dirty="0" smtClean="0">
                <a:solidFill>
                  <a:prstClr val="black"/>
                </a:solidFill>
                <a:latin typeface="楷体" pitchFamily="49" charset="-122"/>
                <a:ea typeface="楷体" pitchFamily="49" charset="-122"/>
              </a:rPr>
              <a:t>“五种社会形态论”</a:t>
            </a:r>
            <a:endParaRPr lang="en-US" altLang="zh-CN" sz="2400" dirty="0" smtClean="0">
              <a:solidFill>
                <a:prstClr val="black"/>
              </a:solidFill>
              <a:latin typeface="楷体" pitchFamily="49" charset="-122"/>
              <a:ea typeface="楷体" pitchFamily="49" charset="-122"/>
            </a:endParaRPr>
          </a:p>
          <a:p>
            <a:pPr marL="342900" lvl="0" indent="-342900">
              <a:spcBef>
                <a:spcPct val="20000"/>
              </a:spcBef>
            </a:pPr>
            <a:r>
              <a:rPr lang="zh-CN" altLang="en-US" sz="2400" dirty="0" smtClean="0">
                <a:solidFill>
                  <a:prstClr val="black"/>
                </a:solidFill>
                <a:latin typeface="楷体" pitchFamily="49" charset="-122"/>
                <a:ea typeface="楷体" pitchFamily="49" charset="-122"/>
              </a:rPr>
              <a:t>“三种社会形态论”</a:t>
            </a:r>
            <a:endParaRPr lang="en-US" altLang="zh-CN" sz="2400" dirty="0" smtClean="0">
              <a:solidFill>
                <a:prstClr val="black"/>
              </a:solidFill>
              <a:latin typeface="楷体" pitchFamily="49" charset="-122"/>
              <a:ea typeface="楷体" pitchFamily="49" charset="-122"/>
            </a:endParaRPr>
          </a:p>
        </p:txBody>
      </p:sp>
      <p:sp>
        <p:nvSpPr>
          <p:cNvPr id="6" name="矩形 5"/>
          <p:cNvSpPr/>
          <p:nvPr/>
        </p:nvSpPr>
        <p:spPr>
          <a:xfrm>
            <a:off x="428596" y="3786190"/>
            <a:ext cx="6357957" cy="584775"/>
          </a:xfrm>
          <a:prstGeom prst="rect">
            <a:avLst/>
          </a:prstGeom>
        </p:spPr>
        <p:txBody>
          <a:bodyPr wrap="square">
            <a:spAutoFit/>
          </a:bodyPr>
          <a:lstStyle/>
          <a:p>
            <a:pPr marL="342900" lvl="0" indent="-342900">
              <a:spcBef>
                <a:spcPct val="20000"/>
              </a:spcBef>
            </a:pPr>
            <a:r>
              <a:rPr lang="zh-CN" altLang="en-US" sz="3200" dirty="0" smtClean="0">
                <a:latin typeface="楷体" pitchFamily="49" charset="-122"/>
                <a:ea typeface="楷体" pitchFamily="49" charset="-122"/>
              </a:rPr>
              <a:t>（</a:t>
            </a:r>
            <a:r>
              <a:rPr lang="en-US" altLang="zh-CN" sz="3200" dirty="0" smtClean="0">
                <a:latin typeface="楷体" pitchFamily="49" charset="-122"/>
                <a:ea typeface="楷体" pitchFamily="49" charset="-122"/>
              </a:rPr>
              <a:t>2</a:t>
            </a:r>
            <a:r>
              <a:rPr lang="zh-CN" altLang="en-US" sz="3200" dirty="0" smtClean="0">
                <a:latin typeface="楷体" pitchFamily="49" charset="-122"/>
                <a:ea typeface="楷体" pitchFamily="49" charset="-122"/>
              </a:rPr>
              <a:t>）必然性    和   历史选择性</a:t>
            </a:r>
          </a:p>
        </p:txBody>
      </p:sp>
      <p:cxnSp>
        <p:nvCxnSpPr>
          <p:cNvPr id="8" name="直接箭头连接符 7"/>
          <p:cNvCxnSpPr/>
          <p:nvPr/>
        </p:nvCxnSpPr>
        <p:spPr>
          <a:xfrm rot="5400000">
            <a:off x="2357422" y="2428868"/>
            <a:ext cx="428628" cy="1588"/>
          </a:xfrm>
          <a:prstGeom prst="straightConnector1">
            <a:avLst/>
          </a:prstGeom>
          <a:ln>
            <a:solidFill>
              <a:srgbClr val="FF0000"/>
            </a:solidFill>
            <a:tailEnd type="arrow"/>
          </a:ln>
        </p:spPr>
        <p:style>
          <a:lnRef idx="2">
            <a:schemeClr val="accent6"/>
          </a:lnRef>
          <a:fillRef idx="0">
            <a:schemeClr val="accent6"/>
          </a:fillRef>
          <a:effectRef idx="1">
            <a:schemeClr val="accent6"/>
          </a:effectRef>
          <a:fontRef idx="minor">
            <a:schemeClr val="tx1"/>
          </a:fontRef>
        </p:style>
      </p:cxnSp>
      <p:cxnSp>
        <p:nvCxnSpPr>
          <p:cNvPr id="9" name="直接箭头连接符 8"/>
          <p:cNvCxnSpPr/>
          <p:nvPr/>
        </p:nvCxnSpPr>
        <p:spPr>
          <a:xfrm rot="5400000">
            <a:off x="5930116" y="2428074"/>
            <a:ext cx="428628" cy="1588"/>
          </a:xfrm>
          <a:prstGeom prst="straightConnector1">
            <a:avLst/>
          </a:prstGeom>
          <a:ln>
            <a:solidFill>
              <a:srgbClr val="FF0000"/>
            </a:solidFill>
            <a:tailEnd type="arrow"/>
          </a:ln>
        </p:spPr>
        <p:style>
          <a:lnRef idx="2">
            <a:schemeClr val="accent6"/>
          </a:lnRef>
          <a:fillRef idx="0">
            <a:schemeClr val="accent6"/>
          </a:fillRef>
          <a:effectRef idx="1">
            <a:schemeClr val="accent6"/>
          </a:effectRef>
          <a:fontRef idx="minor">
            <a:schemeClr val="tx1"/>
          </a:fontRef>
        </p:style>
      </p:cxnSp>
      <p:sp>
        <p:nvSpPr>
          <p:cNvPr id="10" name="矩形 9"/>
          <p:cNvSpPr/>
          <p:nvPr/>
        </p:nvSpPr>
        <p:spPr>
          <a:xfrm>
            <a:off x="1142976" y="4857760"/>
            <a:ext cx="2339102" cy="461665"/>
          </a:xfrm>
          <a:prstGeom prst="rect">
            <a:avLst/>
          </a:prstGeom>
        </p:spPr>
        <p:txBody>
          <a:bodyPr wrap="none">
            <a:spAutoFit/>
          </a:bodyPr>
          <a:lstStyle/>
          <a:p>
            <a:r>
              <a:rPr lang="zh-CN" altLang="en-US" sz="2400" dirty="0" smtClean="0">
                <a:solidFill>
                  <a:prstClr val="black"/>
                </a:solidFill>
                <a:latin typeface="楷体" pitchFamily="49" charset="-122"/>
                <a:ea typeface="楷体" pitchFamily="49" charset="-122"/>
              </a:rPr>
              <a:t>发展的必然趋势</a:t>
            </a:r>
          </a:p>
        </p:txBody>
      </p:sp>
      <p:sp>
        <p:nvSpPr>
          <p:cNvPr id="11" name="矩形 10"/>
          <p:cNvSpPr/>
          <p:nvPr/>
        </p:nvSpPr>
        <p:spPr>
          <a:xfrm>
            <a:off x="4429124" y="4857760"/>
            <a:ext cx="2646878" cy="461665"/>
          </a:xfrm>
          <a:prstGeom prst="rect">
            <a:avLst/>
          </a:prstGeom>
        </p:spPr>
        <p:txBody>
          <a:bodyPr wrap="none">
            <a:spAutoFit/>
          </a:bodyPr>
          <a:lstStyle/>
          <a:p>
            <a:r>
              <a:rPr lang="zh-CN" altLang="en-US" sz="2400" dirty="0" smtClean="0">
                <a:solidFill>
                  <a:prstClr val="black"/>
                </a:solidFill>
                <a:latin typeface="楷体" pitchFamily="49" charset="-122"/>
                <a:ea typeface="楷体" pitchFamily="49" charset="-122"/>
              </a:rPr>
              <a:t>人们活动的能动性</a:t>
            </a:r>
          </a:p>
        </p:txBody>
      </p:sp>
      <p:cxnSp>
        <p:nvCxnSpPr>
          <p:cNvPr id="12" name="直接箭头连接符 11"/>
          <p:cNvCxnSpPr/>
          <p:nvPr/>
        </p:nvCxnSpPr>
        <p:spPr>
          <a:xfrm rot="5400000">
            <a:off x="2072464" y="4571214"/>
            <a:ext cx="428628" cy="1588"/>
          </a:xfrm>
          <a:prstGeom prst="straightConnector1">
            <a:avLst/>
          </a:prstGeom>
          <a:ln>
            <a:solidFill>
              <a:srgbClr val="FF0000"/>
            </a:solidFill>
            <a:tailEnd type="arrow"/>
          </a:ln>
        </p:spPr>
        <p:style>
          <a:lnRef idx="2">
            <a:schemeClr val="accent6"/>
          </a:lnRef>
          <a:fillRef idx="0">
            <a:schemeClr val="accent6"/>
          </a:fillRef>
          <a:effectRef idx="1">
            <a:schemeClr val="accent6"/>
          </a:effectRef>
          <a:fontRef idx="minor">
            <a:schemeClr val="tx1"/>
          </a:fontRef>
        </p:style>
      </p:cxnSp>
      <p:cxnSp>
        <p:nvCxnSpPr>
          <p:cNvPr id="13" name="直接箭头连接符 12"/>
          <p:cNvCxnSpPr/>
          <p:nvPr/>
        </p:nvCxnSpPr>
        <p:spPr>
          <a:xfrm rot="5400000">
            <a:off x="5358612" y="4571214"/>
            <a:ext cx="428628" cy="1588"/>
          </a:xfrm>
          <a:prstGeom prst="straightConnector1">
            <a:avLst/>
          </a:prstGeom>
          <a:ln>
            <a:solidFill>
              <a:srgbClr val="FF0000"/>
            </a:solidFill>
            <a:tailEnd type="arrow"/>
          </a:ln>
        </p:spPr>
        <p:style>
          <a:lnRef idx="2">
            <a:schemeClr val="accent6"/>
          </a:lnRef>
          <a:fillRef idx="0">
            <a:schemeClr val="accent6"/>
          </a:fillRef>
          <a:effectRef idx="1">
            <a:schemeClr val="accent6"/>
          </a:effectRef>
          <a:fontRef idx="minor">
            <a:schemeClr val="tx1"/>
          </a:fontRef>
        </p:style>
      </p:cxnSp>
      <p:sp>
        <p:nvSpPr>
          <p:cNvPr id="14" name="矩形 13"/>
          <p:cNvSpPr/>
          <p:nvPr/>
        </p:nvSpPr>
        <p:spPr>
          <a:xfrm>
            <a:off x="642910" y="5500702"/>
            <a:ext cx="6357957" cy="584775"/>
          </a:xfrm>
          <a:prstGeom prst="rect">
            <a:avLst/>
          </a:prstGeom>
        </p:spPr>
        <p:txBody>
          <a:bodyPr wrap="square">
            <a:spAutoFit/>
          </a:bodyPr>
          <a:lstStyle/>
          <a:p>
            <a:pPr marL="342900" lvl="0" indent="-342900">
              <a:spcBef>
                <a:spcPct val="20000"/>
              </a:spcBef>
            </a:pPr>
            <a:r>
              <a:rPr lang="zh-CN" altLang="en-US" sz="3200" dirty="0" smtClean="0">
                <a:latin typeface="楷体" pitchFamily="49" charset="-122"/>
                <a:ea typeface="楷体" pitchFamily="49" charset="-122"/>
              </a:rPr>
              <a:t>（</a:t>
            </a:r>
            <a:r>
              <a:rPr lang="en-US" altLang="zh-CN" sz="3200" dirty="0" smtClean="0">
                <a:latin typeface="楷体" pitchFamily="49" charset="-122"/>
                <a:ea typeface="楷体" pitchFamily="49" charset="-122"/>
              </a:rPr>
              <a:t>3</a:t>
            </a:r>
            <a:r>
              <a:rPr lang="zh-CN" altLang="en-US" sz="3200" dirty="0" smtClean="0">
                <a:latin typeface="楷体" pitchFamily="49" charset="-122"/>
                <a:ea typeface="楷体" pitchFamily="49" charset="-122"/>
              </a:rPr>
              <a:t>）前进性    和   曲折性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ox(in)">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ox(in)">
                                      <p:cBhvr>
                                        <p:cTn id="21" dur="500"/>
                                        <p:tgtEl>
                                          <p:spTgt spid="6"/>
                                        </p:tgtEl>
                                      </p:cBhvr>
                                    </p:animEffect>
                                  </p:childTnLst>
                                </p:cTn>
                              </p:par>
                              <p:par>
                                <p:cTn id="22" presetID="4" presetClass="entr" presetSubtype="16"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par>
                                <p:cTn id="25" presetID="4" presetClass="entr" presetSubtype="16"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ox(in)">
                                      <p:cBhvr>
                                        <p:cTn id="27" dur="500"/>
                                        <p:tgtEl>
                                          <p:spTgt spid="13"/>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ox(in)">
                                      <p:cBhvr>
                                        <p:cTn id="30" dur="500"/>
                                        <p:tgtEl>
                                          <p:spTgt spid="10"/>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ox(in)">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ox(in)">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4" presetClass="entr" presetSubtype="16" fill="hold" grpId="1"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ox(i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p:bldP spid="11" grpId="0"/>
      <p:bldP spid="14" grpId="0"/>
      <p:bldP spid="14"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500034" y="2357430"/>
            <a:ext cx="8229600" cy="1357322"/>
          </a:xfrm>
        </p:spPr>
        <p:txBody>
          <a:bodyPr/>
          <a:lstStyle/>
          <a:p>
            <a:r>
              <a:rPr lang="zh-CN" altLang="en-US" b="1" dirty="0" smtClean="0">
                <a:latin typeface="楷体" pitchFamily="49" charset="-122"/>
                <a:ea typeface="楷体" pitchFamily="49" charset="-122"/>
              </a:rPr>
              <a:t>用社会形态更替的理论分析：</a:t>
            </a:r>
            <a:endParaRPr lang="en-US" altLang="zh-CN" b="1" dirty="0" smtClean="0">
              <a:latin typeface="楷体" pitchFamily="49" charset="-122"/>
              <a:ea typeface="楷体" pitchFamily="49" charset="-122"/>
            </a:endParaRPr>
          </a:p>
          <a:p>
            <a:pPr algn="ctr">
              <a:buNone/>
            </a:pPr>
            <a:r>
              <a:rPr lang="zh-CN" altLang="en-US" b="1" dirty="0" smtClean="0">
                <a:latin typeface="楷体" pitchFamily="49" charset="-122"/>
                <a:ea typeface="楷体" pitchFamily="49" charset="-122"/>
              </a:rPr>
              <a:t>新时代中国特色社会主义论断的科学性</a:t>
            </a:r>
          </a:p>
          <a:p>
            <a:endParaRPr lang="zh-CN" altLang="en-US" dirty="0"/>
          </a:p>
        </p:txBody>
      </p:sp>
      <p:sp>
        <p:nvSpPr>
          <p:cNvPr id="4" name="云形 3"/>
          <p:cNvSpPr/>
          <p:nvPr/>
        </p:nvSpPr>
        <p:spPr>
          <a:xfrm>
            <a:off x="285720" y="928670"/>
            <a:ext cx="2143140" cy="1128714"/>
          </a:xfrm>
          <a:prstGeom prst="cloud">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chemeClr val="tx1"/>
                </a:solidFill>
              </a:rPr>
              <a:t>思考</a:t>
            </a:r>
            <a:endParaRPr lang="zh-CN" altLang="en-US" sz="3600" b="1" dirty="0">
              <a:solidFill>
                <a:schemeClr val="tx1"/>
              </a:solidFill>
            </a:endParaRPr>
          </a:p>
        </p:txBody>
      </p:sp>
      <p:sp>
        <p:nvSpPr>
          <p:cNvPr id="5" name="内容占位符 2"/>
          <p:cNvSpPr txBox="1">
            <a:spLocks/>
          </p:cNvSpPr>
          <p:nvPr/>
        </p:nvSpPr>
        <p:spPr>
          <a:xfrm>
            <a:off x="500034" y="4357694"/>
            <a:ext cx="8229600" cy="85725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zh-CN" altLang="en-US"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rPr>
              <a:t>提示：以社会形态更替的特点为理论依据</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1"/>
            <a:ext cx="8229600" cy="685792"/>
          </a:xfrm>
        </p:spPr>
        <p:txBody>
          <a:bodyPr>
            <a:noAutofit/>
          </a:bodyPr>
          <a:lstStyle/>
          <a:p>
            <a:r>
              <a:rPr lang="zh-CN" altLang="en-US" smtClean="0">
                <a:latin typeface="楷体" pitchFamily="49" charset="-122"/>
                <a:ea typeface="楷体" pitchFamily="49" charset="-122"/>
              </a:rPr>
              <a:t>回顾：</a:t>
            </a:r>
            <a:r>
              <a:rPr lang="zh-CN" altLang="en-US" u="sng" smtClean="0">
                <a:latin typeface="楷体" pitchFamily="49" charset="-122"/>
                <a:ea typeface="楷体" pitchFamily="49" charset="-122"/>
              </a:rPr>
              <a:t>矛盾</a:t>
            </a:r>
            <a:r>
              <a:rPr lang="zh-CN" altLang="en-US" dirty="0" smtClean="0">
                <a:latin typeface="楷体" pitchFamily="49" charset="-122"/>
                <a:ea typeface="楷体" pitchFamily="49" charset="-122"/>
              </a:rPr>
              <a:t>是推动事物发展的动力</a:t>
            </a:r>
            <a:endParaRPr lang="zh-CN" altLang="en-US" dirty="0">
              <a:latin typeface="楷体" pitchFamily="49" charset="-122"/>
              <a:ea typeface="楷体" pitchFamily="49" charset="-122"/>
            </a:endParaRPr>
          </a:p>
        </p:txBody>
      </p:sp>
      <p:sp>
        <p:nvSpPr>
          <p:cNvPr id="4" name="内容占位符 2"/>
          <p:cNvSpPr txBox="1">
            <a:spLocks/>
          </p:cNvSpPr>
          <p:nvPr/>
        </p:nvSpPr>
        <p:spPr>
          <a:xfrm>
            <a:off x="500034" y="2643182"/>
            <a:ext cx="8229600" cy="614354"/>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zh-CN" altLang="en-US" sz="3200" u="sng" dirty="0" smtClean="0">
                <a:latin typeface="楷体" pitchFamily="49" charset="-122"/>
                <a:ea typeface="楷体" pitchFamily="49" charset="-122"/>
              </a:rPr>
              <a:t>社会矛盾</a:t>
            </a:r>
            <a:r>
              <a:rPr lang="zh-CN" altLang="en-US" sz="3200" dirty="0" smtClean="0">
                <a:latin typeface="楷体" pitchFamily="49" charset="-122"/>
                <a:ea typeface="楷体" pitchFamily="49" charset="-122"/>
              </a:rPr>
              <a:t>是推动社会历史发展的动力</a:t>
            </a:r>
            <a:endParaRPr lang="zh-CN" altLang="en-US" sz="3200" dirty="0">
              <a:latin typeface="楷体" pitchFamily="49" charset="-122"/>
              <a:ea typeface="楷体" pitchFamily="49" charset="-122"/>
            </a:endParaRPr>
          </a:p>
        </p:txBody>
      </p:sp>
      <p:sp>
        <p:nvSpPr>
          <p:cNvPr id="5" name="内容占位符 2"/>
          <p:cNvSpPr txBox="1">
            <a:spLocks/>
          </p:cNvSpPr>
          <p:nvPr/>
        </p:nvSpPr>
        <p:spPr>
          <a:xfrm>
            <a:off x="428596" y="3786190"/>
            <a:ext cx="8286808" cy="614354"/>
          </a:xfrm>
          <a:prstGeom prst="rect">
            <a:avLst/>
          </a:prstGeom>
        </p:spPr>
        <p:txBody>
          <a:bodyPr vert="horz" lIns="91440" tIns="45720" rIns="91440" bIns="45720" rtlCol="0">
            <a:noAutofit/>
          </a:bodyPr>
          <a:lstStyle/>
          <a:p>
            <a:pPr marL="342900" indent="-342900">
              <a:spcBef>
                <a:spcPct val="20000"/>
              </a:spcBef>
              <a:buFont typeface="Arial" pitchFamily="34" charset="0"/>
              <a:buChar char="•"/>
            </a:pPr>
            <a:r>
              <a:rPr lang="zh-CN" altLang="en-US" sz="3000" u="sng" dirty="0" smtClean="0">
                <a:latin typeface="楷体" pitchFamily="49" charset="-122"/>
                <a:ea typeface="楷体" pitchFamily="49" charset="-122"/>
              </a:rPr>
              <a:t>社会基本矛盾</a:t>
            </a:r>
            <a:r>
              <a:rPr lang="zh-CN" altLang="en-US" sz="3000" dirty="0" smtClean="0">
                <a:latin typeface="楷体" pitchFamily="49" charset="-122"/>
                <a:ea typeface="楷体" pitchFamily="49" charset="-122"/>
              </a:rPr>
              <a:t>是推动社会历史发展的根本动力</a:t>
            </a:r>
            <a:endParaRPr lang="zh-CN" altLang="en-US" sz="3000" dirty="0">
              <a:latin typeface="楷体" pitchFamily="49" charset="-122"/>
              <a:ea typeface="楷体" pitchFamily="49" charset="-122"/>
            </a:endParaRPr>
          </a:p>
        </p:txBody>
      </p:sp>
      <p:sp>
        <p:nvSpPr>
          <p:cNvPr id="6" name="内容占位符 2"/>
          <p:cNvSpPr txBox="1">
            <a:spLocks/>
          </p:cNvSpPr>
          <p:nvPr/>
        </p:nvSpPr>
        <p:spPr>
          <a:xfrm>
            <a:off x="500034" y="4786322"/>
            <a:ext cx="8229600" cy="1357322"/>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a:bodyPr>
          <a:lstStyle/>
          <a:p>
            <a:pPr marL="342900" lvl="0" indent="-342900">
              <a:spcBef>
                <a:spcPct val="20000"/>
              </a:spcBef>
            </a:pPr>
            <a:r>
              <a:rPr lang="zh-CN" altLang="en-US" sz="3200" b="1" dirty="0" smtClean="0">
                <a:solidFill>
                  <a:srgbClr val="000000"/>
                </a:solidFill>
                <a:latin typeface="楷体" pitchFamily="49" charset="-122"/>
                <a:ea typeface="楷体" pitchFamily="49" charset="-122"/>
              </a:rPr>
              <a:t>    社会基本矛盾：</a:t>
            </a:r>
            <a:r>
              <a:rPr lang="zh-CN" altLang="en-US" sz="2400" dirty="0" smtClean="0">
                <a:solidFill>
                  <a:srgbClr val="000000"/>
                </a:solidFill>
                <a:latin typeface="楷体" pitchFamily="49" charset="-122"/>
                <a:ea typeface="楷体" pitchFamily="49" charset="-122"/>
              </a:rPr>
              <a:t>指贯穿社会发展过程始终，规定社会发展过程的基本性质和基本趋势，并对社会历史发展起根本的推动作用的矛盾。</a:t>
            </a:r>
            <a:endParaRPr kumimoji="0" lang="zh-CN" altLang="en-US" sz="2400" b="0" i="0" u="none" strike="noStrike" kern="1200" cap="none" spc="0" normalizeH="0" baseline="0" noProof="0" dirty="0" smtClean="0">
              <a:ln>
                <a:noFill/>
              </a:ln>
              <a:solidFill>
                <a:srgbClr val="0000CC"/>
              </a:solidFill>
              <a:effectLst/>
              <a:uLnTx/>
              <a:uFillTx/>
              <a:latin typeface="楷体" pitchFamily="49" charset="-122"/>
              <a:ea typeface="楷体" pitchFamily="49" charset="-122"/>
            </a:endParaRPr>
          </a:p>
        </p:txBody>
      </p:sp>
      <p:cxnSp>
        <p:nvCxnSpPr>
          <p:cNvPr id="8" name="直接箭头连接符 7"/>
          <p:cNvCxnSpPr/>
          <p:nvPr/>
        </p:nvCxnSpPr>
        <p:spPr>
          <a:xfrm rot="5400000">
            <a:off x="3213884" y="2428868"/>
            <a:ext cx="571504" cy="1588"/>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9" name="直接箭头连接符 8"/>
          <p:cNvCxnSpPr/>
          <p:nvPr/>
        </p:nvCxnSpPr>
        <p:spPr>
          <a:xfrm rot="5400000">
            <a:off x="3213884" y="3499644"/>
            <a:ext cx="571504" cy="1588"/>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10" name="标题 1"/>
          <p:cNvSpPr txBox="1">
            <a:spLocks/>
          </p:cNvSpPr>
          <p:nvPr/>
        </p:nvSpPr>
        <p:spPr>
          <a:xfrm>
            <a:off x="500034" y="21429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4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三、社会历史发展的动力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1472" y="3571876"/>
            <a:ext cx="2643206" cy="500066"/>
          </a:xfrm>
        </p:spPr>
        <p:txBody>
          <a:bodyPr>
            <a:normAutofit fontScale="85000" lnSpcReduction="10000"/>
          </a:bodyPr>
          <a:lstStyle/>
          <a:p>
            <a:r>
              <a:rPr lang="zh-CN" altLang="en-US" b="1" u="sng" dirty="0" smtClean="0">
                <a:latin typeface="楷体" pitchFamily="49" charset="-122"/>
                <a:ea typeface="楷体" pitchFamily="49" charset="-122"/>
              </a:rPr>
              <a:t>社会基本矛盾</a:t>
            </a:r>
            <a:endParaRPr lang="zh-CN" altLang="en-US" b="1" u="sng" dirty="0">
              <a:latin typeface="楷体" pitchFamily="49" charset="-122"/>
              <a:ea typeface="楷体" pitchFamily="49" charset="-122"/>
            </a:endParaRPr>
          </a:p>
        </p:txBody>
      </p:sp>
      <p:sp>
        <p:nvSpPr>
          <p:cNvPr id="4" name="内容占位符 2"/>
          <p:cNvSpPr txBox="1">
            <a:spLocks/>
          </p:cNvSpPr>
          <p:nvPr/>
        </p:nvSpPr>
        <p:spPr>
          <a:xfrm>
            <a:off x="3714744" y="2857496"/>
            <a:ext cx="2000264" cy="571504"/>
          </a:xfrm>
          <a:prstGeom prst="rect">
            <a:avLst/>
          </a:prstGeom>
        </p:spPr>
        <p:txBody>
          <a:bodyPr vert="horz" lIns="91440" tIns="45720" rIns="91440" bIns="45720" rtlCol="0">
            <a:normAutofit/>
          </a:bodyPr>
          <a:lstStyle/>
          <a:p>
            <a:pPr marL="342900" marR="0" lvl="0" indent="-342900" fontAlgn="auto">
              <a:lnSpc>
                <a:spcPct val="90000"/>
              </a:lnSpc>
              <a:spcBef>
                <a:spcPct val="20000"/>
              </a:spcBef>
              <a:spcAft>
                <a:spcPts val="0"/>
              </a:spcAft>
              <a:buClrTx/>
              <a:buSzTx/>
              <a:buFont typeface="Arial" pitchFamily="34" charset="0"/>
              <a:buChar char="•"/>
              <a:tabLst/>
              <a:defRPr/>
            </a:pPr>
            <a:r>
              <a:rPr lang="zh-CN" altLang="en-US" sz="2700" b="1" u="sng" dirty="0" smtClean="0">
                <a:latin typeface="楷体" pitchFamily="49" charset="-122"/>
                <a:ea typeface="楷体" pitchFamily="49" charset="-122"/>
              </a:rPr>
              <a:t>阶级斗争</a:t>
            </a:r>
            <a:endParaRPr lang="zh-CN" altLang="en-US" sz="2700" b="1" u="sng" dirty="0">
              <a:latin typeface="楷体" pitchFamily="49" charset="-122"/>
              <a:ea typeface="楷体" pitchFamily="49" charset="-122"/>
            </a:endParaRPr>
          </a:p>
        </p:txBody>
      </p:sp>
      <p:sp>
        <p:nvSpPr>
          <p:cNvPr id="5" name="内容占位符 2"/>
          <p:cNvSpPr txBox="1">
            <a:spLocks/>
          </p:cNvSpPr>
          <p:nvPr/>
        </p:nvSpPr>
        <p:spPr>
          <a:xfrm>
            <a:off x="3714744" y="3500439"/>
            <a:ext cx="2428892" cy="500066"/>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CN" altLang="en-US" sz="2700" b="1" u="sng" dirty="0" smtClean="0">
                <a:latin typeface="楷体" pitchFamily="49" charset="-122"/>
                <a:ea typeface="楷体" pitchFamily="49" charset="-122"/>
              </a:rPr>
              <a:t>社会革命</a:t>
            </a:r>
            <a:endParaRPr lang="zh-CN" altLang="en-US" sz="2700" b="1" u="sng" dirty="0">
              <a:latin typeface="楷体" pitchFamily="49" charset="-122"/>
              <a:ea typeface="楷体" pitchFamily="49" charset="-122"/>
            </a:endParaRPr>
          </a:p>
        </p:txBody>
      </p:sp>
      <p:sp>
        <p:nvSpPr>
          <p:cNvPr id="6" name="内容占位符 2"/>
          <p:cNvSpPr txBox="1">
            <a:spLocks/>
          </p:cNvSpPr>
          <p:nvPr/>
        </p:nvSpPr>
        <p:spPr>
          <a:xfrm>
            <a:off x="3786182" y="4214818"/>
            <a:ext cx="221457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CN" altLang="en-US" sz="2700" b="1" u="sng" dirty="0" smtClean="0">
                <a:latin typeface="楷体" pitchFamily="49" charset="-122"/>
                <a:ea typeface="楷体" pitchFamily="49" charset="-122"/>
              </a:rPr>
              <a:t>社会改革</a:t>
            </a:r>
            <a:endParaRPr lang="zh-CN" altLang="en-US" sz="2700" b="1" u="sng" dirty="0">
              <a:latin typeface="楷体" pitchFamily="49" charset="-122"/>
              <a:ea typeface="楷体" pitchFamily="49" charset="-122"/>
            </a:endParaRPr>
          </a:p>
        </p:txBody>
      </p:sp>
      <p:sp>
        <p:nvSpPr>
          <p:cNvPr id="7" name="内容占位符 2"/>
          <p:cNvSpPr txBox="1">
            <a:spLocks/>
          </p:cNvSpPr>
          <p:nvPr/>
        </p:nvSpPr>
        <p:spPr>
          <a:xfrm>
            <a:off x="1214414" y="4643446"/>
            <a:ext cx="1643074" cy="428628"/>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zh-CN" altLang="en-US" sz="3200" b="1" i="0" u="none" strike="noStrike" kern="1200" cap="none" spc="0" normalizeH="0" baseline="0" noProof="0" dirty="0" smtClean="0">
                <a:ln>
                  <a:noFill/>
                </a:ln>
                <a:solidFill>
                  <a:srgbClr val="0000FF"/>
                </a:solidFill>
                <a:effectLst/>
                <a:uLnTx/>
                <a:uFillTx/>
                <a:latin typeface="楷体" pitchFamily="49" charset="-122"/>
                <a:ea typeface="楷体" pitchFamily="49" charset="-122"/>
              </a:rPr>
              <a:t>根本动力</a:t>
            </a:r>
            <a:endParaRPr kumimoji="0" lang="zh-CN" altLang="en-US" sz="3200" b="1" i="0" u="none" strike="noStrike" kern="1200" cap="none" spc="0" normalizeH="0" baseline="0" noProof="0" dirty="0">
              <a:ln>
                <a:noFill/>
              </a:ln>
              <a:solidFill>
                <a:srgbClr val="0000FF"/>
              </a:solidFill>
              <a:effectLst/>
              <a:uLnTx/>
              <a:uFillTx/>
              <a:latin typeface="楷体" pitchFamily="49" charset="-122"/>
              <a:ea typeface="楷体" pitchFamily="49" charset="-122"/>
            </a:endParaRPr>
          </a:p>
        </p:txBody>
      </p:sp>
      <p:cxnSp>
        <p:nvCxnSpPr>
          <p:cNvPr id="13" name="直接连接符 12"/>
          <p:cNvCxnSpPr/>
          <p:nvPr/>
        </p:nvCxnSpPr>
        <p:spPr>
          <a:xfrm rot="5400000">
            <a:off x="1678761" y="4321975"/>
            <a:ext cx="500066"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15" name="直接箭头连接符 14"/>
          <p:cNvCxnSpPr/>
          <p:nvPr/>
        </p:nvCxnSpPr>
        <p:spPr>
          <a:xfrm flipV="1">
            <a:off x="3000364" y="3071810"/>
            <a:ext cx="571504" cy="500066"/>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16" name="直接箭头连接符 15"/>
          <p:cNvCxnSpPr>
            <a:endCxn id="5" idx="1"/>
          </p:cNvCxnSpPr>
          <p:nvPr/>
        </p:nvCxnSpPr>
        <p:spPr>
          <a:xfrm flipV="1">
            <a:off x="3000364" y="3750472"/>
            <a:ext cx="714380" cy="35718"/>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18" name="直接箭头连接符 17"/>
          <p:cNvCxnSpPr/>
          <p:nvPr/>
        </p:nvCxnSpPr>
        <p:spPr>
          <a:xfrm>
            <a:off x="3000364" y="4071942"/>
            <a:ext cx="714380" cy="357190"/>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23" name="内容占位符 2"/>
          <p:cNvSpPr txBox="1">
            <a:spLocks/>
          </p:cNvSpPr>
          <p:nvPr/>
        </p:nvSpPr>
        <p:spPr>
          <a:xfrm>
            <a:off x="6715140" y="2786058"/>
            <a:ext cx="1714512" cy="571504"/>
          </a:xfrm>
          <a:prstGeom prst="rect">
            <a:avLst/>
          </a:prstGeom>
        </p:spPr>
        <p:txBody>
          <a:bodyPr vert="horz" lIns="91440" tIns="45720" rIns="91440" bIns="45720" rtlCol="0">
            <a:normAutofit/>
          </a:bodyPr>
          <a:lstStyle/>
          <a:p>
            <a:pPr marL="342900" marR="0" lvl="0" indent="-342900" fontAlgn="auto">
              <a:lnSpc>
                <a:spcPct val="90000"/>
              </a:lnSpc>
              <a:spcBef>
                <a:spcPct val="20000"/>
              </a:spcBef>
              <a:spcAft>
                <a:spcPts val="0"/>
              </a:spcAft>
              <a:buClrTx/>
              <a:buSzTx/>
              <a:tabLst/>
              <a:defRPr/>
            </a:pPr>
            <a:r>
              <a:rPr lang="zh-CN" altLang="en-US" sz="2700" b="1" dirty="0" smtClean="0">
                <a:solidFill>
                  <a:srgbClr val="0000FF"/>
                </a:solidFill>
                <a:latin typeface="楷体" pitchFamily="49" charset="-122"/>
                <a:ea typeface="楷体" pitchFamily="49" charset="-122"/>
              </a:rPr>
              <a:t>直接动力</a:t>
            </a:r>
          </a:p>
        </p:txBody>
      </p:sp>
      <p:sp>
        <p:nvSpPr>
          <p:cNvPr id="24" name="内容占位符 2"/>
          <p:cNvSpPr txBox="1">
            <a:spLocks/>
          </p:cNvSpPr>
          <p:nvPr/>
        </p:nvSpPr>
        <p:spPr>
          <a:xfrm>
            <a:off x="6715140" y="3500438"/>
            <a:ext cx="1714512" cy="571504"/>
          </a:xfrm>
          <a:prstGeom prst="rect">
            <a:avLst/>
          </a:prstGeom>
        </p:spPr>
        <p:txBody>
          <a:bodyPr vert="horz" lIns="91440" tIns="45720" rIns="91440" bIns="45720" rtlCol="0">
            <a:normAutofit/>
          </a:bodyPr>
          <a:lstStyle/>
          <a:p>
            <a:pPr marL="342900" marR="0" lvl="0" indent="-342900" fontAlgn="auto">
              <a:lnSpc>
                <a:spcPct val="90000"/>
              </a:lnSpc>
              <a:spcBef>
                <a:spcPct val="20000"/>
              </a:spcBef>
              <a:spcAft>
                <a:spcPts val="0"/>
              </a:spcAft>
              <a:buClrTx/>
              <a:buSzTx/>
              <a:tabLst/>
              <a:defRPr/>
            </a:pPr>
            <a:r>
              <a:rPr lang="zh-CN" altLang="en-US" sz="2700" b="1" dirty="0" smtClean="0">
                <a:solidFill>
                  <a:srgbClr val="0000FF"/>
                </a:solidFill>
                <a:latin typeface="楷体" pitchFamily="49" charset="-122"/>
                <a:ea typeface="楷体" pitchFamily="49" charset="-122"/>
              </a:rPr>
              <a:t>重要动力</a:t>
            </a:r>
          </a:p>
        </p:txBody>
      </p:sp>
      <p:sp>
        <p:nvSpPr>
          <p:cNvPr id="25" name="内容占位符 2"/>
          <p:cNvSpPr txBox="1">
            <a:spLocks/>
          </p:cNvSpPr>
          <p:nvPr/>
        </p:nvSpPr>
        <p:spPr>
          <a:xfrm>
            <a:off x="6715140" y="4214818"/>
            <a:ext cx="1714512" cy="571504"/>
          </a:xfrm>
          <a:prstGeom prst="rect">
            <a:avLst/>
          </a:prstGeom>
        </p:spPr>
        <p:txBody>
          <a:bodyPr vert="horz" lIns="91440" tIns="45720" rIns="91440" bIns="45720" rtlCol="0">
            <a:normAutofit/>
          </a:bodyPr>
          <a:lstStyle/>
          <a:p>
            <a:pPr marL="342900" marR="0" lvl="0" indent="-342900" fontAlgn="auto">
              <a:lnSpc>
                <a:spcPct val="90000"/>
              </a:lnSpc>
              <a:spcBef>
                <a:spcPct val="20000"/>
              </a:spcBef>
              <a:spcAft>
                <a:spcPts val="0"/>
              </a:spcAft>
              <a:buClrTx/>
              <a:buSzTx/>
              <a:tabLst/>
              <a:defRPr/>
            </a:pPr>
            <a:r>
              <a:rPr lang="zh-CN" altLang="en-US" sz="2700" b="1" dirty="0" smtClean="0">
                <a:solidFill>
                  <a:srgbClr val="0000FF"/>
                </a:solidFill>
                <a:latin typeface="楷体" pitchFamily="49" charset="-122"/>
                <a:ea typeface="楷体" pitchFamily="49" charset="-122"/>
              </a:rPr>
              <a:t>重要动力</a:t>
            </a:r>
          </a:p>
        </p:txBody>
      </p:sp>
      <p:cxnSp>
        <p:nvCxnSpPr>
          <p:cNvPr id="26" name="直接连接符 25"/>
          <p:cNvCxnSpPr/>
          <p:nvPr/>
        </p:nvCxnSpPr>
        <p:spPr>
          <a:xfrm>
            <a:off x="5859472" y="3071810"/>
            <a:ext cx="78423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8" name="直接连接符 27"/>
          <p:cNvCxnSpPr/>
          <p:nvPr/>
        </p:nvCxnSpPr>
        <p:spPr>
          <a:xfrm>
            <a:off x="5859472" y="3714752"/>
            <a:ext cx="784230" cy="1588"/>
          </a:xfrm>
          <a:prstGeom prst="line">
            <a:avLst/>
          </a:prstGeom>
          <a:ln/>
        </p:spPr>
        <p:style>
          <a:lnRef idx="3">
            <a:schemeClr val="accent6"/>
          </a:lnRef>
          <a:fillRef idx="0">
            <a:schemeClr val="accent6"/>
          </a:fillRef>
          <a:effectRef idx="2">
            <a:schemeClr val="accent6"/>
          </a:effectRef>
          <a:fontRef idx="minor">
            <a:schemeClr val="tx1"/>
          </a:fontRef>
        </p:style>
      </p:cxnSp>
      <p:cxnSp>
        <p:nvCxnSpPr>
          <p:cNvPr id="29" name="直接连接符 28"/>
          <p:cNvCxnSpPr/>
          <p:nvPr/>
        </p:nvCxnSpPr>
        <p:spPr>
          <a:xfrm>
            <a:off x="5859472" y="4429132"/>
            <a:ext cx="784230" cy="1588"/>
          </a:xfrm>
          <a:prstGeom prst="line">
            <a:avLst/>
          </a:prstGeom>
          <a:ln/>
        </p:spPr>
        <p:style>
          <a:lnRef idx="3">
            <a:schemeClr val="accent6"/>
          </a:lnRef>
          <a:fillRef idx="0">
            <a:schemeClr val="accent6"/>
          </a:fillRef>
          <a:effectRef idx="2">
            <a:schemeClr val="accent6"/>
          </a:effectRef>
          <a:fontRef idx="minor">
            <a:schemeClr val="tx1"/>
          </a:fontRef>
        </p:style>
      </p:cxnSp>
      <p:sp>
        <p:nvSpPr>
          <p:cNvPr id="31" name="内容占位符 2"/>
          <p:cNvSpPr txBox="1">
            <a:spLocks/>
          </p:cNvSpPr>
          <p:nvPr/>
        </p:nvSpPr>
        <p:spPr>
          <a:xfrm>
            <a:off x="928662" y="1000108"/>
            <a:ext cx="7429552" cy="1143008"/>
          </a:xfrm>
          <a:prstGeom prst="rect">
            <a:avLst/>
          </a:prstGeom>
        </p:spPr>
        <p:txBody>
          <a:bodyPr vert="horz" lIns="91440" tIns="45720" rIns="91440" bIns="45720" rtlCol="0">
            <a:noAutofit/>
          </a:bodyPr>
          <a:lstStyle/>
          <a:p>
            <a:pPr marL="342900" marR="0" lvl="0" indent="-342900" fontAlgn="auto">
              <a:spcBef>
                <a:spcPct val="20000"/>
              </a:spcBef>
              <a:spcAft>
                <a:spcPts val="0"/>
              </a:spcAft>
              <a:buClrTx/>
              <a:buSzTx/>
              <a:buFont typeface="Arial" pitchFamily="34" charset="0"/>
              <a:buChar char="•"/>
              <a:tabLst/>
              <a:defRPr/>
            </a:pPr>
            <a:r>
              <a:rPr lang="zh-CN" altLang="en-US" sz="2800" b="1" dirty="0" smtClean="0">
                <a:latin typeface="楷体" pitchFamily="49" charset="-122"/>
                <a:ea typeface="楷体" pitchFamily="49" charset="-122"/>
              </a:rPr>
              <a:t>阶级斗争、社会革命、改革等根源于社会基本矛盾。</a:t>
            </a:r>
            <a:endParaRPr lang="zh-CN" altLang="en-US" sz="2800" b="1" dirty="0">
              <a:latin typeface="楷体" pitchFamily="49" charset="-122"/>
              <a:ea typeface="楷体" pitchFamily="49" charset="-122"/>
            </a:endParaRPr>
          </a:p>
        </p:txBody>
      </p:sp>
      <p:sp>
        <p:nvSpPr>
          <p:cNvPr id="33" name="内容占位符 2"/>
          <p:cNvSpPr txBox="1">
            <a:spLocks/>
          </p:cNvSpPr>
          <p:nvPr/>
        </p:nvSpPr>
        <p:spPr>
          <a:xfrm>
            <a:off x="642910" y="5357826"/>
            <a:ext cx="7429552" cy="642942"/>
          </a:xfrm>
          <a:prstGeom prst="rect">
            <a:avLst/>
          </a:prstGeom>
        </p:spPr>
        <p:txBody>
          <a:bodyPr vert="horz" lIns="91440" tIns="45720" rIns="91440" bIns="45720" rtlCol="0">
            <a:noAutofit/>
          </a:bodyPr>
          <a:lstStyle/>
          <a:p>
            <a:pPr marL="342900" marR="0" lvl="0" indent="-342900" fontAlgn="auto">
              <a:spcBef>
                <a:spcPct val="20000"/>
              </a:spcBef>
              <a:spcAft>
                <a:spcPts val="0"/>
              </a:spcAft>
              <a:buClrTx/>
              <a:buSzTx/>
              <a:buFont typeface="Arial" pitchFamily="34" charset="0"/>
              <a:buChar char="•"/>
              <a:tabLst/>
              <a:defRPr/>
            </a:pPr>
            <a:r>
              <a:rPr lang="zh-CN" altLang="en-US" sz="2800" b="1" u="sng" dirty="0" smtClean="0">
                <a:latin typeface="楷体" pitchFamily="49" charset="-122"/>
                <a:ea typeface="楷体" pitchFamily="49" charset="-122"/>
              </a:rPr>
              <a:t>技术革命</a:t>
            </a:r>
            <a:r>
              <a:rPr lang="zh-CN" altLang="en-US" sz="2800" dirty="0" smtClean="0">
                <a:latin typeface="楷体" pitchFamily="49" charset="-122"/>
                <a:ea typeface="楷体" pitchFamily="49" charset="-122"/>
              </a:rPr>
              <a:t>是推动经济和社会发展的</a:t>
            </a:r>
            <a:r>
              <a:rPr lang="zh-CN" altLang="en-US" sz="2700" b="1" dirty="0" smtClean="0">
                <a:solidFill>
                  <a:srgbClr val="0000FF"/>
                </a:solidFill>
                <a:latin typeface="楷体" pitchFamily="49" charset="-122"/>
                <a:ea typeface="楷体" pitchFamily="49" charset="-122"/>
              </a:rPr>
              <a:t>强大动力</a:t>
            </a:r>
            <a:r>
              <a:rPr lang="zh-CN" altLang="en-US" sz="2800" dirty="0" smtClean="0">
                <a:latin typeface="楷体" pitchFamily="49" charset="-122"/>
                <a:ea typeface="楷体" pitchFamily="49" charset="-122"/>
              </a:rPr>
              <a:t>。</a:t>
            </a:r>
            <a:endParaRPr lang="zh-CN" altLang="en-US" sz="2800" dirty="0">
              <a:latin typeface="楷体" pitchFamily="49" charset="-122"/>
              <a:ea typeface="楷体" pitchFamily="49" charset="-122"/>
            </a:endParaRPr>
          </a:p>
        </p:txBody>
      </p:sp>
      <p:sp>
        <p:nvSpPr>
          <p:cNvPr id="21" name="右大括号 20"/>
          <p:cNvSpPr/>
          <p:nvPr/>
        </p:nvSpPr>
        <p:spPr>
          <a:xfrm>
            <a:off x="8143900" y="2786058"/>
            <a:ext cx="642942" cy="3143272"/>
          </a:xfrm>
          <a:prstGeom prst="rightBrace">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ox(in)">
                                      <p:cBhvr>
                                        <p:cTn id="10" dur="500"/>
                                        <p:tgtEl>
                                          <p:spTgt spid="13"/>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par>
                                <p:cTn id="14" presetID="4" presetClass="entr" presetSubtype="16"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ox(in)">
                                      <p:cBhvr>
                                        <p:cTn id="16" dur="500"/>
                                        <p:tgtEl>
                                          <p:spTgt spid="15"/>
                                        </p:tgtEl>
                                      </p:cBhvr>
                                    </p:animEffect>
                                  </p:childTnLst>
                                </p:cTn>
                              </p:par>
                              <p:par>
                                <p:cTn id="17" presetID="4" presetClass="entr" presetSubtype="16"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ox(in)">
                                      <p:cBhvr>
                                        <p:cTn id="19" dur="500"/>
                                        <p:tgtEl>
                                          <p:spTgt spid="16"/>
                                        </p:tgtEl>
                                      </p:cBhvr>
                                    </p:animEffect>
                                  </p:childTnLst>
                                </p:cTn>
                              </p:par>
                              <p:par>
                                <p:cTn id="20" presetID="4"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ox(in)">
                                      <p:cBhvr>
                                        <p:cTn id="22" dur="500"/>
                                        <p:tgtEl>
                                          <p:spTgt spid="18"/>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ox(in)">
                                      <p:cBhvr>
                                        <p:cTn id="25" dur="500"/>
                                        <p:tgtEl>
                                          <p:spTgt spid="4"/>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ox(in)">
                                      <p:cBhvr>
                                        <p:cTn id="28" dur="500"/>
                                        <p:tgtEl>
                                          <p:spTgt spid="5"/>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ox(in)">
                                      <p:cBhvr>
                                        <p:cTn id="31" dur="500"/>
                                        <p:tgtEl>
                                          <p:spTgt spid="6"/>
                                        </p:tgtEl>
                                      </p:cBhvr>
                                    </p:animEffect>
                                  </p:childTnLst>
                                </p:cTn>
                              </p:par>
                              <p:par>
                                <p:cTn id="32" presetID="4" presetClass="entr" presetSubtype="16"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box(in)">
                                      <p:cBhvr>
                                        <p:cTn id="34" dur="500"/>
                                        <p:tgtEl>
                                          <p:spTgt spid="26"/>
                                        </p:tgtEl>
                                      </p:cBhvr>
                                    </p:animEffect>
                                  </p:childTnLst>
                                </p:cTn>
                              </p:par>
                              <p:par>
                                <p:cTn id="35" presetID="4" presetClass="entr" presetSubtype="16"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ox(in)">
                                      <p:cBhvr>
                                        <p:cTn id="37" dur="500"/>
                                        <p:tgtEl>
                                          <p:spTgt spid="28"/>
                                        </p:tgtEl>
                                      </p:cBhvr>
                                    </p:animEffect>
                                  </p:childTnLst>
                                </p:cTn>
                              </p:par>
                              <p:par>
                                <p:cTn id="38" presetID="4" presetClass="entr" presetSubtype="16" fill="hold"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box(in)">
                                      <p:cBhvr>
                                        <p:cTn id="40" dur="500"/>
                                        <p:tgtEl>
                                          <p:spTgt spid="29"/>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box(in)">
                                      <p:cBhvr>
                                        <p:cTn id="43" dur="500"/>
                                        <p:tgtEl>
                                          <p:spTgt spid="23"/>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box(in)">
                                      <p:cBhvr>
                                        <p:cTn id="46" dur="500"/>
                                        <p:tgtEl>
                                          <p:spTgt spid="24"/>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box(in)">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box(in)">
                                      <p:cBhvr>
                                        <p:cTn id="54" dur="500"/>
                                        <p:tgtEl>
                                          <p:spTgt spid="33"/>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box(in)">
                                      <p:cBhvr>
                                        <p:cTn id="5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23" grpId="0"/>
      <p:bldP spid="24" grpId="0"/>
      <p:bldP spid="25" grpId="0"/>
      <p:bldP spid="33" grpId="0"/>
      <p:bldP spid="2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500042"/>
            <a:ext cx="8229600" cy="685792"/>
          </a:xfrm>
        </p:spPr>
        <p:txBody>
          <a:bodyPr>
            <a:normAutofit/>
          </a:bodyPr>
          <a:lstStyle/>
          <a:p>
            <a:pPr>
              <a:buNone/>
            </a:pPr>
            <a:r>
              <a:rPr lang="zh-CN" altLang="en-US" b="1" dirty="0" smtClean="0">
                <a:solidFill>
                  <a:srgbClr val="0000CC"/>
                </a:solidFill>
                <a:latin typeface="楷体" pitchFamily="49" charset="-122"/>
                <a:ea typeface="楷体" pitchFamily="49" charset="-122"/>
              </a:rPr>
              <a:t>（一）社会基本矛盾是社会发展的根本动力</a:t>
            </a:r>
          </a:p>
        </p:txBody>
      </p:sp>
      <p:sp>
        <p:nvSpPr>
          <p:cNvPr id="4" name="内容占位符 2"/>
          <p:cNvSpPr txBox="1">
            <a:spLocks/>
          </p:cNvSpPr>
          <p:nvPr/>
        </p:nvSpPr>
        <p:spPr>
          <a:xfrm>
            <a:off x="1142976" y="3214686"/>
            <a:ext cx="6800840" cy="642942"/>
          </a:xfrm>
          <a:prstGeom prst="rect">
            <a:avLst/>
          </a:prstGeom>
          <a:ln>
            <a:solidFill>
              <a:srgbClr val="FF0000"/>
            </a:solidFill>
          </a:ln>
        </p:spPr>
        <p:txBody>
          <a:bodyPr vert="horz" lIns="91440" tIns="45720" rIns="91440" bIns="45720" rtlCol="0">
            <a:normAutofit fontScale="92500"/>
          </a:bodyPr>
          <a:lstStyle/>
          <a:p>
            <a:pPr marL="342900" lvl="0" indent="-342900">
              <a:spcBef>
                <a:spcPct val="20000"/>
              </a:spcBef>
            </a:pPr>
            <a:r>
              <a:rPr lang="zh-CN" altLang="en-US" sz="3200" dirty="0" smtClean="0">
                <a:solidFill>
                  <a:srgbClr val="000000"/>
                </a:solidFill>
                <a:latin typeface="楷体" pitchFamily="49" charset="-122"/>
                <a:ea typeface="楷体" pitchFamily="49" charset="-122"/>
              </a:rPr>
              <a:t>阶级结构、政治结构、观念结构的矛盾</a:t>
            </a:r>
            <a:endParaRPr kumimoji="0" lang="zh-CN" altLang="en-US" sz="3200" i="0" u="none" strike="noStrike" kern="1200" cap="none" spc="0" normalizeH="0" baseline="0" noProof="0" dirty="0" smtClean="0">
              <a:ln>
                <a:noFill/>
              </a:ln>
              <a:solidFill>
                <a:srgbClr val="0000CC"/>
              </a:solidFill>
              <a:effectLst/>
              <a:uLnTx/>
              <a:uFillTx/>
              <a:latin typeface="楷体" pitchFamily="49" charset="-122"/>
              <a:ea typeface="楷体" pitchFamily="49" charset="-122"/>
            </a:endParaRPr>
          </a:p>
        </p:txBody>
      </p:sp>
      <p:sp>
        <p:nvSpPr>
          <p:cNvPr id="7" name="内容占位符 2"/>
          <p:cNvSpPr txBox="1">
            <a:spLocks/>
          </p:cNvSpPr>
          <p:nvPr/>
        </p:nvSpPr>
        <p:spPr>
          <a:xfrm>
            <a:off x="1214414" y="1571612"/>
            <a:ext cx="6657964" cy="1071570"/>
          </a:xfrm>
          <a:prstGeom prst="rect">
            <a:avLst/>
          </a:prstGeom>
          <a:ln>
            <a:solidFill>
              <a:srgbClr val="FF0000"/>
            </a:solidFill>
          </a:ln>
        </p:spPr>
        <p:txBody>
          <a:bodyPr vert="horz" lIns="91440" tIns="45720" rIns="91440" bIns="45720" rtlCol="0">
            <a:normAutofit/>
          </a:bodyPr>
          <a:lstStyle/>
          <a:p>
            <a:pPr marL="342900" lvl="0" indent="-342900">
              <a:spcBef>
                <a:spcPct val="20000"/>
              </a:spcBef>
            </a:pPr>
            <a:r>
              <a:rPr lang="zh-CN" altLang="en-US" sz="3200" b="1" dirty="0" smtClean="0">
                <a:solidFill>
                  <a:srgbClr val="000000"/>
                </a:solidFill>
                <a:latin typeface="楷体" pitchFamily="49" charset="-122"/>
                <a:ea typeface="楷体" pitchFamily="49" charset="-122"/>
              </a:rPr>
              <a:t>    生产力</a:t>
            </a:r>
            <a:r>
              <a:rPr lang="zh-CN" altLang="en-US" sz="3200" dirty="0" smtClean="0">
                <a:solidFill>
                  <a:srgbClr val="000000"/>
                </a:solidFill>
                <a:latin typeface="楷体" pitchFamily="49" charset="-122"/>
                <a:ea typeface="楷体" pitchFamily="49" charset="-122"/>
              </a:rPr>
              <a:t>和生产关系、经济基础和上层建筑的矛盾是社会基本矛盾</a:t>
            </a:r>
            <a:endParaRPr kumimoji="0" lang="zh-CN" altLang="en-US" sz="3200" i="0" u="none" strike="noStrike" kern="1200" cap="none" spc="0" normalizeH="0" baseline="0" noProof="0" dirty="0" smtClean="0">
              <a:ln>
                <a:noFill/>
              </a:ln>
              <a:solidFill>
                <a:srgbClr val="0000CC"/>
              </a:solidFill>
              <a:effectLst/>
              <a:uLnTx/>
              <a:uFillTx/>
              <a:latin typeface="楷体" pitchFamily="49" charset="-122"/>
              <a:ea typeface="楷体" pitchFamily="49" charset="-122"/>
            </a:endParaRPr>
          </a:p>
        </p:txBody>
      </p:sp>
      <p:cxnSp>
        <p:nvCxnSpPr>
          <p:cNvPr id="11" name="直接箭头连接符 10"/>
          <p:cNvCxnSpPr/>
          <p:nvPr/>
        </p:nvCxnSpPr>
        <p:spPr>
          <a:xfrm rot="5400000">
            <a:off x="4465637" y="2963859"/>
            <a:ext cx="357190" cy="1588"/>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12" name="内容占位符 2"/>
          <p:cNvSpPr txBox="1">
            <a:spLocks/>
          </p:cNvSpPr>
          <p:nvPr/>
        </p:nvSpPr>
        <p:spPr>
          <a:xfrm>
            <a:off x="857224" y="4500570"/>
            <a:ext cx="7858180" cy="1643074"/>
          </a:xfrm>
          <a:prstGeom prst="rect">
            <a:avLst/>
          </a:prstGeom>
          <a:ln>
            <a:noFill/>
          </a:ln>
        </p:spPr>
        <p:txBody>
          <a:bodyPr vert="horz" lIns="91440" tIns="45720" rIns="91440" bIns="45720" rtlCol="0">
            <a:noAutofit/>
          </a:bodyPr>
          <a:lstStyle/>
          <a:p>
            <a:pPr marL="342900" lvl="0" indent="-342900">
              <a:spcBef>
                <a:spcPct val="20000"/>
              </a:spcBef>
            </a:pPr>
            <a:r>
              <a:rPr kumimoji="0" lang="zh-CN" altLang="en-US" sz="2400" i="0" u="none" strike="noStrike" kern="1200" cap="none" spc="0" normalizeH="0" baseline="0" noProof="0" dirty="0" smtClean="0">
                <a:ln>
                  <a:noFill/>
                </a:ln>
                <a:solidFill>
                  <a:srgbClr val="0000CC"/>
                </a:solidFill>
                <a:effectLst/>
                <a:uLnTx/>
                <a:uFillTx/>
                <a:latin typeface="楷体" pitchFamily="49" charset="-122"/>
                <a:ea typeface="楷体" pitchFamily="49" charset="-122"/>
              </a:rPr>
              <a:t>  </a:t>
            </a:r>
            <a:r>
              <a:rPr kumimoji="0" lang="en-US" altLang="zh-CN" sz="2400" i="0" u="none" strike="noStrike" kern="1200" cap="none" spc="0" normalizeH="0" baseline="0" noProof="0" dirty="0" smtClean="0">
                <a:ln>
                  <a:noFill/>
                </a:ln>
                <a:effectLst/>
                <a:uLnTx/>
                <a:uFillTx/>
                <a:latin typeface="楷体" pitchFamily="49" charset="-122"/>
                <a:ea typeface="楷体" pitchFamily="49" charset="-122"/>
              </a:rPr>
              <a:t>1.</a:t>
            </a:r>
            <a:r>
              <a:rPr kumimoji="0" lang="zh-CN" altLang="en-US" sz="2400" i="0" u="none" strike="noStrike" kern="1200" cap="none" spc="0" normalizeH="0" baseline="0" noProof="0" dirty="0" smtClean="0">
                <a:ln>
                  <a:noFill/>
                </a:ln>
                <a:effectLst/>
                <a:uLnTx/>
                <a:uFillTx/>
                <a:latin typeface="楷体" pitchFamily="49" charset="-122"/>
                <a:ea typeface="楷体" pitchFamily="49" charset="-122"/>
              </a:rPr>
              <a:t>生产力是社会发展和进步的最终决定力量。</a:t>
            </a:r>
            <a:endParaRPr kumimoji="0" lang="en-US" altLang="zh-CN" sz="2400" i="0" u="none" strike="noStrike" kern="1200" cap="none" spc="0" normalizeH="0" baseline="0" noProof="0" dirty="0" smtClean="0">
              <a:ln>
                <a:noFill/>
              </a:ln>
              <a:effectLst/>
              <a:uLnTx/>
              <a:uFillTx/>
              <a:latin typeface="楷体" pitchFamily="49" charset="-122"/>
              <a:ea typeface="楷体" pitchFamily="49" charset="-122"/>
            </a:endParaRPr>
          </a:p>
          <a:p>
            <a:pPr marL="342900" lvl="0" indent="-342900">
              <a:spcBef>
                <a:spcPct val="20000"/>
              </a:spcBef>
            </a:pPr>
            <a:r>
              <a:rPr lang="zh-CN" altLang="en-US" sz="2400" dirty="0" smtClean="0">
                <a:latin typeface="楷体" pitchFamily="49" charset="-122"/>
                <a:ea typeface="楷体" pitchFamily="49" charset="-122"/>
              </a:rPr>
              <a:t>  </a:t>
            </a:r>
            <a:r>
              <a:rPr lang="en-US" altLang="zh-CN" sz="2400" dirty="0" smtClean="0">
                <a:latin typeface="楷体" pitchFamily="49" charset="-122"/>
                <a:ea typeface="楷体" pitchFamily="49" charset="-122"/>
              </a:rPr>
              <a:t>2.</a:t>
            </a:r>
            <a:r>
              <a:rPr lang="zh-CN" altLang="en-US" sz="2400" dirty="0" smtClean="0">
                <a:latin typeface="楷体" pitchFamily="49" charset="-122"/>
                <a:ea typeface="楷体" pitchFamily="49" charset="-122"/>
              </a:rPr>
              <a:t>社会基本矛盾决定着社会中其它矛盾的存在和发展。</a:t>
            </a:r>
            <a:endParaRPr kumimoji="0" lang="en-US" altLang="zh-CN" sz="2400" i="0" u="none" strike="noStrike" kern="1200" cap="none" spc="0" normalizeH="0" baseline="0" noProof="0" dirty="0" smtClean="0">
              <a:ln>
                <a:noFill/>
              </a:ln>
              <a:effectLst/>
              <a:uLnTx/>
              <a:uFillTx/>
              <a:latin typeface="楷体" pitchFamily="49" charset="-122"/>
              <a:ea typeface="楷体" pitchFamily="49" charset="-122"/>
            </a:endParaRPr>
          </a:p>
          <a:p>
            <a:pPr marL="342900" lvl="0" indent="-342900">
              <a:spcBef>
                <a:spcPct val="20000"/>
              </a:spcBef>
            </a:pPr>
            <a:r>
              <a:rPr kumimoji="0" lang="zh-CN" altLang="en-US" sz="2400" i="0" u="none" strike="noStrike" kern="1200" cap="none" spc="0" normalizeH="0" baseline="0" noProof="0" dirty="0" smtClean="0">
                <a:ln>
                  <a:noFill/>
                </a:ln>
                <a:effectLst/>
                <a:uLnTx/>
                <a:uFillTx/>
                <a:latin typeface="楷体" pitchFamily="49" charset="-122"/>
                <a:ea typeface="楷体" pitchFamily="49" charset="-122"/>
              </a:rPr>
              <a:t>  </a:t>
            </a:r>
            <a:r>
              <a:rPr kumimoji="0" lang="en-US" altLang="zh-CN" sz="2400" i="0" u="none" strike="noStrike" kern="1200" cap="none" spc="0" normalizeH="0" baseline="0" noProof="0" dirty="0" smtClean="0">
                <a:ln>
                  <a:noFill/>
                </a:ln>
                <a:effectLst/>
                <a:uLnTx/>
                <a:uFillTx/>
                <a:latin typeface="楷体" pitchFamily="49" charset="-122"/>
                <a:ea typeface="楷体" pitchFamily="49" charset="-122"/>
              </a:rPr>
              <a:t>3.</a:t>
            </a:r>
            <a:r>
              <a:rPr kumimoji="0" lang="zh-CN" altLang="en-US" sz="2400" i="0" u="none" strike="noStrike" kern="1200" cap="none" spc="0" normalizeH="0" baseline="0" noProof="0" dirty="0" smtClean="0">
                <a:ln>
                  <a:noFill/>
                </a:ln>
                <a:effectLst/>
                <a:uLnTx/>
                <a:uFillTx/>
                <a:latin typeface="楷体" pitchFamily="49" charset="-122"/>
                <a:ea typeface="楷体" pitchFamily="49" charset="-122"/>
              </a:rPr>
              <a:t>社会基本矛盾的不同表现形式和解决方式，从根本上影响和促进社会形态的变化和发展。</a:t>
            </a:r>
          </a:p>
        </p:txBody>
      </p:sp>
      <p:sp>
        <p:nvSpPr>
          <p:cNvPr id="13" name="矩形 12"/>
          <p:cNvSpPr/>
          <p:nvPr/>
        </p:nvSpPr>
        <p:spPr>
          <a:xfrm>
            <a:off x="428596" y="4000504"/>
            <a:ext cx="1261884" cy="523220"/>
          </a:xfrm>
          <a:prstGeom prst="rect">
            <a:avLst/>
          </a:prstGeom>
        </p:spPr>
        <p:txBody>
          <a:bodyPr wrap="none">
            <a:spAutoFit/>
          </a:bodyPr>
          <a:lstStyle/>
          <a:p>
            <a:r>
              <a:rPr lang="zh-CN" altLang="en-US" sz="2800" b="1" dirty="0" smtClean="0"/>
              <a:t>表现：</a:t>
            </a:r>
            <a:endParaRPr lang="zh-CN" altLang="en-US" sz="28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solidFill>
                  <a:srgbClr val="0000CC"/>
                </a:solidFill>
                <a:latin typeface="楷体" pitchFamily="49" charset="-122"/>
                <a:ea typeface="楷体" pitchFamily="49" charset="-122"/>
                <a:cs typeface="+mn-cs"/>
              </a:rPr>
              <a:t>（二）阶级斗争是阶级社会发展的直接动力</a:t>
            </a:r>
          </a:p>
        </p:txBody>
      </p:sp>
      <p:sp>
        <p:nvSpPr>
          <p:cNvPr id="3" name="内容占位符 2"/>
          <p:cNvSpPr>
            <a:spLocks noGrp="1"/>
          </p:cNvSpPr>
          <p:nvPr>
            <p:ph idx="1"/>
          </p:nvPr>
        </p:nvSpPr>
        <p:spPr>
          <a:xfrm>
            <a:off x="457200" y="1600201"/>
            <a:ext cx="8229600" cy="2900369"/>
          </a:xfrm>
        </p:spPr>
        <p:txBody>
          <a:bodyPr>
            <a:normAutofit/>
          </a:bodyPr>
          <a:lstStyle/>
          <a:p>
            <a:r>
              <a:rPr lang="zh-CN" altLang="en-US" sz="2800" dirty="0" smtClean="0">
                <a:solidFill>
                  <a:srgbClr val="000000"/>
                </a:solidFill>
                <a:latin typeface="楷体" pitchFamily="49" charset="-122"/>
                <a:ea typeface="楷体" pitchFamily="49" charset="-122"/>
              </a:rPr>
              <a:t>在阶级社会中，社会基本矛盾发展到一定程度时，必然会通过阶级斗争表现出来。</a:t>
            </a:r>
          </a:p>
          <a:p>
            <a:r>
              <a:rPr lang="zh-CN" altLang="en-US" sz="2800" dirty="0" smtClean="0">
                <a:solidFill>
                  <a:srgbClr val="000000"/>
                </a:solidFill>
                <a:latin typeface="楷体" pitchFamily="49" charset="-122"/>
                <a:ea typeface="楷体" pitchFamily="49" charset="-122"/>
              </a:rPr>
              <a:t>阶级斗争对阶级社会发展的推动作用突出地表现在社会形态的更替中，也表现在同一社会的进程中。</a:t>
            </a:r>
          </a:p>
          <a:p>
            <a:r>
              <a:rPr lang="zh-CN" altLang="en-US" sz="2800" dirty="0" smtClean="0">
                <a:solidFill>
                  <a:srgbClr val="000000"/>
                </a:solidFill>
                <a:latin typeface="楷体" pitchFamily="49" charset="-122"/>
                <a:ea typeface="楷体" pitchFamily="49" charset="-122"/>
              </a:rPr>
              <a:t>阶级斗争及其作用受一定社会历史条件的制约。</a:t>
            </a:r>
          </a:p>
        </p:txBody>
      </p:sp>
      <p:pic>
        <p:nvPicPr>
          <p:cNvPr id="14338" name="Picture 2" descr="http://c.hiphotos.baidu.com/baike/w%3D268%3Bg%3D0/sign=01a2c5c7cffc1e17fdbf8b3772ab913e/d4628535e5dde711d2e43127a7efce1b9d166128.jpg"/>
          <p:cNvPicPr>
            <a:picLocks noChangeAspect="1" noChangeArrowheads="1"/>
          </p:cNvPicPr>
          <p:nvPr/>
        </p:nvPicPr>
        <p:blipFill>
          <a:blip r:embed="rId2"/>
          <a:srcRect/>
          <a:stretch>
            <a:fillRect/>
          </a:stretch>
        </p:blipFill>
        <p:spPr bwMode="auto">
          <a:xfrm>
            <a:off x="4000496" y="4500570"/>
            <a:ext cx="2165252" cy="1357322"/>
          </a:xfrm>
          <a:prstGeom prst="rect">
            <a:avLst/>
          </a:prstGeom>
          <a:noFill/>
        </p:spPr>
      </p:pic>
      <p:pic>
        <p:nvPicPr>
          <p:cNvPr id="14342" name="Picture 6" descr="http://www.52ij.com/uploads/allimg/160311/2214513F5-0.jpg"/>
          <p:cNvPicPr>
            <a:picLocks noChangeAspect="1" noChangeArrowheads="1"/>
          </p:cNvPicPr>
          <p:nvPr/>
        </p:nvPicPr>
        <p:blipFill>
          <a:blip r:embed="rId3"/>
          <a:srcRect/>
          <a:stretch>
            <a:fillRect/>
          </a:stretch>
        </p:blipFill>
        <p:spPr bwMode="auto">
          <a:xfrm>
            <a:off x="6572264" y="4429132"/>
            <a:ext cx="2420319" cy="1500198"/>
          </a:xfrm>
          <a:prstGeom prst="rect">
            <a:avLst/>
          </a:prstGeom>
          <a:noFill/>
        </p:spPr>
      </p:pic>
      <p:pic>
        <p:nvPicPr>
          <p:cNvPr id="14346" name="Picture 10" descr="http://www.jianglishi.cn/uploadfile/2016/0410/20160410104841555.jpg"/>
          <p:cNvPicPr>
            <a:picLocks noChangeAspect="1" noChangeArrowheads="1"/>
          </p:cNvPicPr>
          <p:nvPr/>
        </p:nvPicPr>
        <p:blipFill>
          <a:blip r:embed="rId4"/>
          <a:srcRect/>
          <a:stretch>
            <a:fillRect/>
          </a:stretch>
        </p:blipFill>
        <p:spPr bwMode="auto">
          <a:xfrm>
            <a:off x="1071538" y="4429132"/>
            <a:ext cx="2314591" cy="19288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346"/>
                                        </p:tgtEl>
                                        <p:attrNameLst>
                                          <p:attrName>style.visibility</p:attrName>
                                        </p:attrNameLst>
                                      </p:cBhvr>
                                      <p:to>
                                        <p:strVal val="visible"/>
                                      </p:to>
                                    </p:set>
                                    <p:animEffect transition="in" filter="box(in)">
                                      <p:cBhvr>
                                        <p:cTn id="7" dur="500"/>
                                        <p:tgtEl>
                                          <p:spTgt spid="1434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4338"/>
                                        </p:tgtEl>
                                        <p:attrNameLst>
                                          <p:attrName>style.visibility</p:attrName>
                                        </p:attrNameLst>
                                      </p:cBhvr>
                                      <p:to>
                                        <p:strVal val="visible"/>
                                      </p:to>
                                    </p:set>
                                    <p:animEffect transition="in" filter="box(in)">
                                      <p:cBhvr>
                                        <p:cTn id="12" dur="500"/>
                                        <p:tgtEl>
                                          <p:spTgt spid="14338"/>
                                        </p:tgtEl>
                                      </p:cBhvr>
                                    </p:animEffect>
                                  </p:childTnLst>
                                </p:cTn>
                              </p:par>
                              <p:par>
                                <p:cTn id="13" presetID="4" presetClass="entr" presetSubtype="16" fill="hold" nodeType="withEffect">
                                  <p:stCondLst>
                                    <p:cond delay="0"/>
                                  </p:stCondLst>
                                  <p:childTnLst>
                                    <p:set>
                                      <p:cBhvr>
                                        <p:cTn id="14" dur="1" fill="hold">
                                          <p:stCondLst>
                                            <p:cond delay="0"/>
                                          </p:stCondLst>
                                        </p:cTn>
                                        <p:tgtEl>
                                          <p:spTgt spid="14342"/>
                                        </p:tgtEl>
                                        <p:attrNameLst>
                                          <p:attrName>style.visibility</p:attrName>
                                        </p:attrNameLst>
                                      </p:cBhvr>
                                      <p:to>
                                        <p:strVal val="visible"/>
                                      </p:to>
                                    </p:set>
                                    <p:animEffect transition="in" filter="box(in)">
                                      <p:cBhvr>
                                        <p:cTn id="15"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FF0000"/>
                </a:solidFill>
                <a:latin typeface="楷体" pitchFamily="49" charset="-122"/>
                <a:ea typeface="楷体" pitchFamily="49" charset="-122"/>
              </a:rPr>
              <a:t>阶级分析方法</a:t>
            </a:r>
            <a:endParaRPr lang="zh-CN" altLang="en-US" sz="4000" dirty="0">
              <a:solidFill>
                <a:srgbClr val="FF0000"/>
              </a:solidFill>
              <a:latin typeface="楷体" pitchFamily="49" charset="-122"/>
              <a:ea typeface="楷体" pitchFamily="49" charset="-122"/>
            </a:endParaRPr>
          </a:p>
        </p:txBody>
      </p:sp>
      <p:sp>
        <p:nvSpPr>
          <p:cNvPr id="3" name="内容占位符 2"/>
          <p:cNvSpPr>
            <a:spLocks noGrp="1"/>
          </p:cNvSpPr>
          <p:nvPr>
            <p:ph idx="1"/>
          </p:nvPr>
        </p:nvSpPr>
        <p:spPr>
          <a:xfrm>
            <a:off x="457200" y="1600201"/>
            <a:ext cx="8229600" cy="1185858"/>
          </a:xfrm>
        </p:spPr>
        <p:txBody>
          <a:bodyPr>
            <a:normAutofit/>
          </a:bodyPr>
          <a:lstStyle/>
          <a:p>
            <a:r>
              <a:rPr lang="zh-CN" altLang="en-US" sz="2800" b="1" dirty="0" smtClean="0">
                <a:latin typeface="楷体" pitchFamily="49" charset="-122"/>
                <a:ea typeface="楷体" pitchFamily="49" charset="-122"/>
              </a:rPr>
              <a:t>阶级分析方法</a:t>
            </a:r>
            <a:r>
              <a:rPr lang="zh-CN" altLang="en-US" sz="2800" dirty="0" smtClean="0">
                <a:latin typeface="楷体" pitchFamily="49" charset="-122"/>
                <a:ea typeface="楷体" pitchFamily="49" charset="-122"/>
              </a:rPr>
              <a:t>就是运用马克思主义的阶级和阶级斗争观点去观察和认识阶级社会的历史现象。</a:t>
            </a:r>
            <a:endParaRPr lang="zh-CN" altLang="en-US" sz="2800" dirty="0">
              <a:latin typeface="楷体" pitchFamily="49" charset="-122"/>
              <a:ea typeface="楷体" pitchFamily="49" charset="-122"/>
            </a:endParaRPr>
          </a:p>
        </p:txBody>
      </p:sp>
      <p:sp>
        <p:nvSpPr>
          <p:cNvPr id="4" name="内容占位符 2"/>
          <p:cNvSpPr txBox="1">
            <a:spLocks/>
          </p:cNvSpPr>
          <p:nvPr/>
        </p:nvSpPr>
        <p:spPr>
          <a:xfrm>
            <a:off x="500034" y="2786058"/>
            <a:ext cx="8229600" cy="1000132"/>
          </a:xfrm>
          <a:prstGeom prst="rect">
            <a:avLst/>
          </a:prstGeom>
        </p:spPr>
        <p:txBody>
          <a:bodyPr vert="horz" lIns="91440" tIns="45720" rIns="91440" bIns="45720" rtlCol="0">
            <a:normAutofit/>
          </a:bodyPr>
          <a:lstStyle/>
          <a:p>
            <a:pPr marL="342900" marR="0" lvl="0" indent="-342900" fontAlgn="auto">
              <a:lnSpc>
                <a:spcPct val="100000"/>
              </a:lnSpc>
              <a:spcBef>
                <a:spcPct val="20000"/>
              </a:spcBef>
              <a:spcAft>
                <a:spcPts val="0"/>
              </a:spcAft>
              <a:buClrTx/>
              <a:buSzTx/>
              <a:buFont typeface="Arial" pitchFamily="34" charset="0"/>
              <a:buChar char="•"/>
              <a:tabLst/>
              <a:defRPr/>
            </a:pPr>
            <a:r>
              <a:rPr lang="zh-CN" altLang="en-US" sz="2800" dirty="0" smtClean="0">
                <a:latin typeface="楷体" pitchFamily="49" charset="-122"/>
                <a:ea typeface="楷体" pitchFamily="49" charset="-122"/>
              </a:rPr>
              <a:t>阶级分析方法要求全面、动态地分析阶级状况、分析各阶级的经济地位、政治立场和意识形态。</a:t>
            </a:r>
            <a:endParaRPr lang="zh-CN" altLang="en-US" sz="2800" dirty="0">
              <a:latin typeface="楷体" pitchFamily="49" charset="-122"/>
              <a:ea typeface="楷体" pitchFamily="49" charset="-122"/>
            </a:endParaRPr>
          </a:p>
        </p:txBody>
      </p:sp>
      <p:sp>
        <p:nvSpPr>
          <p:cNvPr id="5" name="矩形 4"/>
          <p:cNvSpPr/>
          <p:nvPr/>
        </p:nvSpPr>
        <p:spPr>
          <a:xfrm>
            <a:off x="571472" y="4071942"/>
            <a:ext cx="1005403" cy="584775"/>
          </a:xfrm>
          <a:prstGeom prst="rect">
            <a:avLst/>
          </a:prstGeom>
        </p:spPr>
        <p:txBody>
          <a:bodyPr wrap="none">
            <a:spAutoFit/>
          </a:bodyPr>
          <a:lstStyle/>
          <a:p>
            <a:r>
              <a:rPr lang="zh-CN" altLang="en-US" sz="3200" b="1" dirty="0" smtClean="0">
                <a:latin typeface="楷体" pitchFamily="49" charset="-122"/>
                <a:ea typeface="楷体" pitchFamily="49" charset="-122"/>
              </a:rPr>
              <a:t>思考</a:t>
            </a:r>
            <a:endParaRPr lang="zh-CN" altLang="en-US" sz="3200" b="1" dirty="0">
              <a:latin typeface="楷体" pitchFamily="49" charset="-122"/>
              <a:ea typeface="楷体" pitchFamily="49" charset="-122"/>
            </a:endParaRPr>
          </a:p>
        </p:txBody>
      </p:sp>
      <p:sp>
        <p:nvSpPr>
          <p:cNvPr id="6" name="内容占位符 2"/>
          <p:cNvSpPr txBox="1">
            <a:spLocks/>
          </p:cNvSpPr>
          <p:nvPr/>
        </p:nvSpPr>
        <p:spPr>
          <a:xfrm>
            <a:off x="500034" y="4786322"/>
            <a:ext cx="8229600" cy="1000132"/>
          </a:xfrm>
          <a:prstGeom prst="rect">
            <a:avLst/>
          </a:prstGeom>
        </p:spPr>
        <p:txBody>
          <a:bodyPr vert="horz" lIns="91440" tIns="45720" rIns="91440" bIns="45720" rtlCol="0">
            <a:normAutofit/>
          </a:bodyPr>
          <a:lstStyle/>
          <a:p>
            <a:pPr marL="342900" marR="0" lvl="0" indent="-342900" fontAlgn="auto">
              <a:lnSpc>
                <a:spcPct val="100000"/>
              </a:lnSpc>
              <a:spcBef>
                <a:spcPct val="20000"/>
              </a:spcBef>
              <a:spcAft>
                <a:spcPts val="0"/>
              </a:spcAft>
              <a:buClrTx/>
              <a:buSzTx/>
              <a:tabLst/>
              <a:defRPr/>
            </a:pPr>
            <a:r>
              <a:rPr lang="zh-CN" altLang="en-US" sz="2800" dirty="0" smtClean="0">
                <a:latin typeface="楷体" pitchFamily="49" charset="-122"/>
                <a:ea typeface="楷体" pitchFamily="49" charset="-122"/>
              </a:rPr>
              <a:t>    用阶级分析方法分析：我国社会主义初级阶段的阶级斗争。（通过查资料、具体分析）</a:t>
            </a:r>
            <a:endParaRPr lang="zh-CN" altLang="en-US" sz="2800" dirty="0">
              <a:latin typeface="楷体" pitchFamily="49" charset="-122"/>
              <a:ea typeface="楷体" pitchFamily="49" charset="-122"/>
            </a:endParaRPr>
          </a:p>
        </p:txBody>
      </p:sp>
      <p:sp>
        <p:nvSpPr>
          <p:cNvPr id="7" name="云形 6"/>
          <p:cNvSpPr/>
          <p:nvPr/>
        </p:nvSpPr>
        <p:spPr>
          <a:xfrm>
            <a:off x="500034" y="3929066"/>
            <a:ext cx="1214446" cy="985838"/>
          </a:xfrm>
          <a:prstGeom prst="cloud">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solidFill>
                  <a:srgbClr val="0000CC"/>
                </a:solidFill>
                <a:latin typeface="楷体" pitchFamily="49" charset="-122"/>
                <a:ea typeface="楷体" pitchFamily="49" charset="-122"/>
                <a:cs typeface="+mn-cs"/>
              </a:rPr>
              <a:t>（三）社会革命是推动社会发展的重要动力</a:t>
            </a:r>
          </a:p>
        </p:txBody>
      </p:sp>
      <p:sp>
        <p:nvSpPr>
          <p:cNvPr id="3" name="内容占位符 2"/>
          <p:cNvSpPr>
            <a:spLocks noGrp="1"/>
          </p:cNvSpPr>
          <p:nvPr>
            <p:ph idx="1"/>
          </p:nvPr>
        </p:nvSpPr>
        <p:spPr>
          <a:xfrm>
            <a:off x="457200" y="1571612"/>
            <a:ext cx="8229600" cy="614353"/>
          </a:xfrm>
        </p:spPr>
        <p:txBody>
          <a:bodyPr>
            <a:normAutofit/>
          </a:bodyPr>
          <a:lstStyle/>
          <a:p>
            <a:r>
              <a:rPr lang="zh-CN" altLang="en-US" dirty="0" smtClean="0">
                <a:latin typeface="楷体" pitchFamily="49" charset="-122"/>
                <a:ea typeface="楷体" pitchFamily="49" charset="-122"/>
              </a:rPr>
              <a:t>社会革命是阶级斗争的最高形式。</a:t>
            </a:r>
            <a:endParaRPr lang="zh-CN" altLang="en-US" dirty="0">
              <a:latin typeface="楷体" pitchFamily="49" charset="-122"/>
              <a:ea typeface="楷体" pitchFamily="49" charset="-122"/>
            </a:endParaRPr>
          </a:p>
        </p:txBody>
      </p:sp>
      <p:sp>
        <p:nvSpPr>
          <p:cNvPr id="4" name="内容占位符 2"/>
          <p:cNvSpPr txBox="1">
            <a:spLocks/>
          </p:cNvSpPr>
          <p:nvPr/>
        </p:nvSpPr>
        <p:spPr>
          <a:xfrm>
            <a:off x="500034" y="3929066"/>
            <a:ext cx="8229600" cy="2000264"/>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rPr>
              <a:t>革命是社会形态更替的重要手段。</a:t>
            </a:r>
            <a:endParaRPr kumimoji="0" lang="en-US" altLang="zh-CN"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CN" altLang="en-US" sz="3200" dirty="0" smtClean="0">
                <a:latin typeface="楷体" pitchFamily="49" charset="-122"/>
                <a:ea typeface="楷体" pitchFamily="49" charset="-122"/>
              </a:rPr>
              <a:t>革命能充分发挥人民群众创造历史的伟大作用。</a:t>
            </a:r>
            <a:endParaRPr lang="en-US" altLang="zh-CN" sz="3200" dirty="0" smtClean="0">
              <a:latin typeface="楷体" pitchFamily="49" charset="-122"/>
              <a:ea typeface="楷体" pitchFamily="49" charset="-122"/>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rPr>
              <a:t>无产阶级革命是的先进作用。</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5" name="内容占位符 2"/>
          <p:cNvSpPr txBox="1">
            <a:spLocks/>
          </p:cNvSpPr>
          <p:nvPr/>
        </p:nvSpPr>
        <p:spPr>
          <a:xfrm>
            <a:off x="571472" y="2357430"/>
            <a:ext cx="8229600" cy="61435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rPr>
              <a:t>革命是历史的火车头。</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6" name="矩形 5"/>
          <p:cNvSpPr/>
          <p:nvPr/>
        </p:nvSpPr>
        <p:spPr>
          <a:xfrm>
            <a:off x="571472" y="3071810"/>
            <a:ext cx="3877985" cy="584775"/>
          </a:xfrm>
          <a:prstGeom prst="rect">
            <a:avLst/>
          </a:prstGeom>
        </p:spPr>
        <p:txBody>
          <a:bodyPr wrap="none">
            <a:spAutoFit/>
          </a:bodyPr>
          <a:lstStyle/>
          <a:p>
            <a:r>
              <a:rPr lang="zh-CN" altLang="en-US" sz="3200" b="1" dirty="0" smtClean="0">
                <a:latin typeface="楷体" pitchFamily="49" charset="-122"/>
                <a:ea typeface="楷体" pitchFamily="49" charset="-122"/>
              </a:rPr>
              <a:t>革命作用的主要表现</a:t>
            </a:r>
            <a:endParaRPr lang="zh-CN" altLang="en-US" sz="3200" b="1" dirty="0">
              <a:latin typeface="楷体" pitchFamily="49" charset="-122"/>
              <a:ea typeface="楷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solidFill>
                  <a:srgbClr val="0000CC"/>
                </a:solidFill>
                <a:latin typeface="楷体" pitchFamily="49" charset="-122"/>
                <a:ea typeface="楷体" pitchFamily="49" charset="-122"/>
                <a:cs typeface="+mn-cs"/>
              </a:rPr>
              <a:t>（四）改革是推动社会发展的重要动力</a:t>
            </a:r>
          </a:p>
        </p:txBody>
      </p:sp>
      <p:sp>
        <p:nvSpPr>
          <p:cNvPr id="3" name="内容占位符 2"/>
          <p:cNvSpPr>
            <a:spLocks noGrp="1"/>
          </p:cNvSpPr>
          <p:nvPr>
            <p:ph idx="1"/>
          </p:nvPr>
        </p:nvSpPr>
        <p:spPr>
          <a:xfrm>
            <a:off x="457200" y="1600201"/>
            <a:ext cx="8229600" cy="2043113"/>
          </a:xfrm>
        </p:spPr>
        <p:txBody>
          <a:bodyPr>
            <a:normAutofit fontScale="92500"/>
          </a:bodyPr>
          <a:lstStyle/>
          <a:p>
            <a:pPr>
              <a:lnSpc>
                <a:spcPct val="135000"/>
              </a:lnSpc>
            </a:pPr>
            <a:r>
              <a:rPr lang="zh-CN" altLang="en-US" b="1" dirty="0" smtClean="0">
                <a:latin typeface="楷体" pitchFamily="49" charset="-122"/>
                <a:ea typeface="楷体" pitchFamily="49" charset="-122"/>
              </a:rPr>
              <a:t>改革：</a:t>
            </a:r>
            <a:r>
              <a:rPr lang="zh-CN" altLang="en-US" dirty="0" smtClean="0">
                <a:solidFill>
                  <a:srgbClr val="000000"/>
                </a:solidFill>
                <a:latin typeface="楷体" pitchFamily="49" charset="-122"/>
                <a:ea typeface="楷体" pitchFamily="49" charset="-122"/>
              </a:rPr>
              <a:t>是同一种社会形态发展过程中的量变，是统治阶级为了巩固和完善自己建立的社会制度而在社会各个领域采取的革新举措。</a:t>
            </a:r>
          </a:p>
        </p:txBody>
      </p:sp>
      <p:pic>
        <p:nvPicPr>
          <p:cNvPr id="4" name="Picture 2" descr="十一届三中全会"/>
          <p:cNvPicPr>
            <a:picLocks noChangeAspect="1" noChangeArrowheads="1"/>
          </p:cNvPicPr>
          <p:nvPr/>
        </p:nvPicPr>
        <p:blipFill>
          <a:blip r:embed="rId2"/>
          <a:srcRect/>
          <a:stretch>
            <a:fillRect/>
          </a:stretch>
        </p:blipFill>
        <p:spPr bwMode="auto">
          <a:xfrm>
            <a:off x="1000100" y="4000504"/>
            <a:ext cx="3117841" cy="2276167"/>
          </a:xfrm>
          <a:prstGeom prst="rect">
            <a:avLst/>
          </a:prstGeom>
          <a:noFill/>
          <a:effectLst>
            <a:outerShdw dist="107763" dir="2700000" algn="ctr" rotWithShape="0">
              <a:srgbClr val="808080">
                <a:alpha val="50000"/>
              </a:srgbClr>
            </a:outerShdw>
          </a:effectLst>
        </p:spPr>
      </p:pic>
      <p:pic>
        <p:nvPicPr>
          <p:cNvPr id="5" name="Picture 3" descr="南巡讲话"/>
          <p:cNvPicPr>
            <a:picLocks noChangeAspect="1" noChangeArrowheads="1"/>
          </p:cNvPicPr>
          <p:nvPr/>
        </p:nvPicPr>
        <p:blipFill>
          <a:blip r:embed="rId3"/>
          <a:srcRect/>
          <a:stretch>
            <a:fillRect/>
          </a:stretch>
        </p:blipFill>
        <p:spPr bwMode="auto">
          <a:xfrm>
            <a:off x="4857752" y="3929066"/>
            <a:ext cx="3598204" cy="2414584"/>
          </a:xfrm>
          <a:prstGeom prst="rect">
            <a:avLst/>
          </a:prstGeom>
          <a:noFill/>
          <a:effectLst>
            <a:outerShdw dist="107763" dir="2700000" algn="ctr" rotWithShape="0">
              <a:srgbClr val="808080">
                <a:alpha val="50000"/>
              </a:srgbClr>
            </a:outerShdw>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1"/>
            <a:ext cx="8229600" cy="3757626"/>
          </a:xfrm>
        </p:spPr>
        <p:txBody>
          <a:bodyPr/>
          <a:lstStyle/>
          <a:p>
            <a:r>
              <a:rPr kumimoji="1" lang="zh-CN" altLang="en-US" b="1" dirty="0" smtClean="0">
                <a:latin typeface="楷体" pitchFamily="49" charset="-122"/>
                <a:ea typeface="楷体" pitchFamily="49" charset="-122"/>
              </a:rPr>
              <a:t>科学：</a:t>
            </a:r>
            <a:r>
              <a:rPr kumimoji="1" lang="zh-CN" altLang="en-US" dirty="0" smtClean="0">
                <a:latin typeface="楷体" pitchFamily="49" charset="-122"/>
                <a:ea typeface="楷体" pitchFamily="49" charset="-122"/>
              </a:rPr>
              <a:t>是正确反映事物本质及规律的知识体系。</a:t>
            </a:r>
            <a:endParaRPr kumimoji="1" lang="en-US" altLang="zh-CN" dirty="0" smtClean="0">
              <a:latin typeface="楷体" pitchFamily="49" charset="-122"/>
              <a:ea typeface="楷体" pitchFamily="49" charset="-122"/>
            </a:endParaRPr>
          </a:p>
          <a:p>
            <a:pPr algn="just">
              <a:lnSpc>
                <a:spcPct val="120000"/>
              </a:lnSpc>
              <a:spcBef>
                <a:spcPct val="50000"/>
              </a:spcBef>
            </a:pPr>
            <a:r>
              <a:rPr kumimoji="1" lang="zh-CN" altLang="en-US" b="1" dirty="0" smtClean="0">
                <a:latin typeface="楷体" pitchFamily="49" charset="-122"/>
                <a:ea typeface="楷体" pitchFamily="49" charset="-122"/>
              </a:rPr>
              <a:t>技术：</a:t>
            </a:r>
            <a:r>
              <a:rPr kumimoji="1" lang="zh-CN" altLang="en-US" dirty="0" smtClean="0">
                <a:latin typeface="楷体" pitchFamily="49" charset="-122"/>
                <a:ea typeface="楷体" pitchFamily="49" charset="-122"/>
              </a:rPr>
              <a:t>广义上指人们为了达到特定目的而利用、改造世界的一切手段和方法。狭义上专指生产技术，表现为生产过程中活动方式的控制操作手段、程序与方法。</a:t>
            </a:r>
          </a:p>
          <a:p>
            <a:pPr>
              <a:buNone/>
            </a:pPr>
            <a:endParaRPr kumimoji="1" lang="zh-CN" altLang="en-US" dirty="0" smtClean="0">
              <a:solidFill>
                <a:srgbClr val="800000"/>
              </a:solidFill>
              <a:latin typeface="黑体" pitchFamily="2" charset="-122"/>
              <a:ea typeface="黑体" pitchFamily="2" charset="-122"/>
            </a:endParaRPr>
          </a:p>
          <a:p>
            <a:endParaRPr lang="zh-CN" altLang="en-US" dirty="0"/>
          </a:p>
        </p:txBody>
      </p:sp>
      <p:sp>
        <p:nvSpPr>
          <p:cNvPr id="4" name="标题 3"/>
          <p:cNvSpPr>
            <a:spLocks noGrp="1"/>
          </p:cNvSpPr>
          <p:nvPr>
            <p:ph type="title"/>
          </p:nvPr>
        </p:nvSpPr>
        <p:spPr>
          <a:xfrm>
            <a:off x="428596" y="357166"/>
            <a:ext cx="8229600" cy="1143000"/>
          </a:xfrm>
        </p:spPr>
        <p:txBody>
          <a:bodyPr>
            <a:normAutofit/>
          </a:bodyPr>
          <a:lstStyle/>
          <a:p>
            <a:r>
              <a:rPr lang="zh-CN" altLang="en-US" sz="3200" b="1" dirty="0" smtClean="0">
                <a:solidFill>
                  <a:srgbClr val="0000CC"/>
                </a:solidFill>
                <a:latin typeface="楷体" pitchFamily="49" charset="-122"/>
                <a:ea typeface="楷体" pitchFamily="49" charset="-122"/>
                <a:cs typeface="+mn-cs"/>
              </a:rPr>
              <a:t>（五）科学技术革命是推动经济和社会发展的强大杠杆</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060848"/>
            <a:ext cx="8229600" cy="1143000"/>
          </a:xfrm>
        </p:spPr>
        <p:txBody>
          <a:bodyPr/>
          <a:lstStyle/>
          <a:p>
            <a:pPr algn="l"/>
            <a:r>
              <a:rPr lang="zh-CN" altLang="en-US" b="1" dirty="0" smtClean="0">
                <a:solidFill>
                  <a:srgbClr val="0000FF"/>
                </a:solidFill>
                <a:latin typeface="楷体" pitchFamily="49" charset="-122"/>
                <a:ea typeface="楷体" pitchFamily="49" charset="-122"/>
              </a:rPr>
              <a:t>主要内容</a:t>
            </a:r>
            <a:endParaRPr lang="zh-CN" altLang="en-US" b="1" dirty="0">
              <a:solidFill>
                <a:srgbClr val="0000FF"/>
              </a:solidFill>
              <a:latin typeface="楷体" pitchFamily="49" charset="-122"/>
              <a:ea typeface="楷体" pitchFamily="49" charset="-122"/>
            </a:endParaRPr>
          </a:p>
        </p:txBody>
      </p:sp>
      <p:sp>
        <p:nvSpPr>
          <p:cNvPr id="3" name="内容占位符 2"/>
          <p:cNvSpPr>
            <a:spLocks noGrp="1"/>
          </p:cNvSpPr>
          <p:nvPr>
            <p:ph idx="1"/>
          </p:nvPr>
        </p:nvSpPr>
        <p:spPr>
          <a:xfrm>
            <a:off x="611560" y="3140968"/>
            <a:ext cx="8229600" cy="2614618"/>
          </a:xfrm>
        </p:spPr>
        <p:txBody>
          <a:bodyPr>
            <a:noAutofit/>
          </a:bodyPr>
          <a:lstStyle/>
          <a:p>
            <a:pPr marL="0" indent="0">
              <a:buNone/>
            </a:pPr>
            <a:r>
              <a:rPr lang="zh-CN" altLang="en-US" sz="3600" dirty="0" smtClean="0">
                <a:latin typeface="楷体" pitchFamily="49" charset="-122"/>
                <a:ea typeface="楷体" pitchFamily="49" charset="-122"/>
              </a:rPr>
              <a:t>一、什么是社会历史观的基本问题？</a:t>
            </a:r>
            <a:endParaRPr lang="en-US" altLang="zh-CN" sz="3600" dirty="0" smtClean="0">
              <a:latin typeface="楷体" pitchFamily="49" charset="-122"/>
              <a:ea typeface="楷体" pitchFamily="49" charset="-122"/>
            </a:endParaRPr>
          </a:p>
          <a:p>
            <a:pPr marL="0" indent="0">
              <a:buNone/>
            </a:pPr>
            <a:r>
              <a:rPr lang="zh-CN" altLang="en-US" sz="3600" dirty="0" smtClean="0">
                <a:latin typeface="楷体" pitchFamily="49" charset="-122"/>
                <a:ea typeface="楷体" pitchFamily="49" charset="-122"/>
              </a:rPr>
              <a:t>二、人类社会发展是有规律的吗？</a:t>
            </a:r>
            <a:endParaRPr lang="en-US" altLang="zh-CN" sz="3600" dirty="0" smtClean="0">
              <a:latin typeface="楷体" pitchFamily="49" charset="-122"/>
              <a:ea typeface="楷体" pitchFamily="49" charset="-122"/>
            </a:endParaRPr>
          </a:p>
          <a:p>
            <a:pPr marL="0" indent="0">
              <a:buNone/>
            </a:pPr>
            <a:r>
              <a:rPr lang="zh-CN" altLang="en-US" sz="3600" dirty="0" smtClean="0">
                <a:latin typeface="楷体" pitchFamily="49" charset="-122"/>
                <a:ea typeface="楷体" pitchFamily="49" charset="-122"/>
              </a:rPr>
              <a:t>三、社会历史发展的动力</a:t>
            </a:r>
            <a:r>
              <a:rPr lang="zh-CN" altLang="en-US" sz="3600" dirty="0">
                <a:latin typeface="楷体" pitchFamily="49" charset="-122"/>
                <a:ea typeface="楷体" pitchFamily="49" charset="-122"/>
              </a:rPr>
              <a:t>是</a:t>
            </a:r>
            <a:r>
              <a:rPr lang="zh-CN" altLang="en-US" sz="3600" dirty="0" smtClean="0">
                <a:latin typeface="楷体" pitchFamily="49" charset="-122"/>
                <a:ea typeface="楷体" pitchFamily="49" charset="-122"/>
              </a:rPr>
              <a:t>什么？</a:t>
            </a:r>
            <a:endParaRPr lang="en-US" altLang="zh-CN" sz="3600" dirty="0" smtClean="0">
              <a:latin typeface="楷体" pitchFamily="49" charset="-122"/>
              <a:ea typeface="楷体" pitchFamily="49" charset="-122"/>
            </a:endParaRPr>
          </a:p>
          <a:p>
            <a:pPr marL="0" indent="0">
              <a:buNone/>
            </a:pPr>
            <a:r>
              <a:rPr lang="zh-CN" altLang="en-US" sz="3600" dirty="0" smtClean="0">
                <a:latin typeface="楷体" pitchFamily="49" charset="-122"/>
                <a:ea typeface="楷体" pitchFamily="49" charset="-122"/>
              </a:rPr>
              <a:t>四、谁是历史的创造者？</a:t>
            </a:r>
            <a:endParaRPr lang="zh-CN" altLang="en-US" sz="3600" dirty="0">
              <a:latin typeface="楷体" pitchFamily="49" charset="-122"/>
              <a:ea typeface="楷体" pitchFamily="49" charset="-122"/>
            </a:endParaRPr>
          </a:p>
        </p:txBody>
      </p:sp>
      <p:sp>
        <p:nvSpPr>
          <p:cNvPr id="4" name="标题 1"/>
          <p:cNvSpPr txBox="1">
            <a:spLocks/>
          </p:cNvSpPr>
          <p:nvPr/>
        </p:nvSpPr>
        <p:spPr>
          <a:xfrm>
            <a:off x="467544" y="47667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b="1" dirty="0" smtClean="0">
                <a:solidFill>
                  <a:srgbClr val="FF0000"/>
                </a:solidFill>
                <a:latin typeface="楷体" pitchFamily="49" charset="-122"/>
                <a:ea typeface="楷体" pitchFamily="49" charset="-122"/>
              </a:rPr>
              <a:t>唯物史观</a:t>
            </a:r>
            <a:r>
              <a:rPr lang="zh-CN" altLang="en-US" dirty="0">
                <a:solidFill>
                  <a:srgbClr val="FF0000"/>
                </a:solidFill>
                <a:latin typeface="楷体" pitchFamily="49" charset="-122"/>
                <a:ea typeface="楷体" pitchFamily="49" charset="-122"/>
              </a:rPr>
              <a:t>（一个专题</a:t>
            </a:r>
            <a:r>
              <a:rPr lang="zh-CN" altLang="en-US" dirty="0" smtClean="0">
                <a:solidFill>
                  <a:srgbClr val="FF0000"/>
                </a:solidFill>
                <a:latin typeface="楷体" pitchFamily="49" charset="-122"/>
                <a:ea typeface="楷体" pitchFamily="49" charset="-122"/>
              </a:rPr>
              <a:t>）</a:t>
            </a:r>
            <a:endParaRPr lang="zh-CN" altLang="en-US" dirty="0">
              <a:solidFill>
                <a:srgbClr val="FF000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914400" y="1143000"/>
            <a:ext cx="685800" cy="3990975"/>
          </a:xfrm>
          <a:prstGeom prst="rect">
            <a:avLst/>
          </a:prstGeom>
          <a:noFill/>
          <a:ln w="9525">
            <a:noFill/>
            <a:miter lim="800000"/>
            <a:headEnd/>
            <a:tailEnd/>
          </a:ln>
          <a:effectLst/>
        </p:spPr>
        <p:txBody>
          <a:bodyPr>
            <a:spAutoFit/>
          </a:bodyPr>
          <a:lstStyle/>
          <a:p>
            <a:pPr eaLnBrk="0" hangingPunct="0">
              <a:spcBef>
                <a:spcPct val="50000"/>
              </a:spcBef>
            </a:pPr>
            <a:r>
              <a:rPr kumimoji="1" lang="zh-CN" altLang="en-US" sz="3200" dirty="0">
                <a:solidFill>
                  <a:srgbClr val="CC0000"/>
                </a:solidFill>
                <a:latin typeface="Times New Roman" pitchFamily="18" charset="0"/>
                <a:ea typeface="黑体" pitchFamily="2" charset="-122"/>
              </a:rPr>
              <a:t>科学和技术的关系</a:t>
            </a:r>
          </a:p>
        </p:txBody>
      </p:sp>
      <p:sp>
        <p:nvSpPr>
          <p:cNvPr id="5" name="Text Box 3"/>
          <p:cNvSpPr txBox="1">
            <a:spLocks noChangeArrowheads="1"/>
          </p:cNvSpPr>
          <p:nvPr/>
        </p:nvSpPr>
        <p:spPr bwMode="auto">
          <a:xfrm>
            <a:off x="2209800" y="596900"/>
            <a:ext cx="1150938" cy="608013"/>
          </a:xfrm>
          <a:prstGeom prst="rect">
            <a:avLst/>
          </a:prstGeom>
          <a:gradFill rotWithShape="1">
            <a:gsLst>
              <a:gs pos="0">
                <a:srgbClr val="FFFFFF"/>
              </a:gs>
              <a:gs pos="50000">
                <a:srgbClr val="FFFFCC"/>
              </a:gs>
              <a:gs pos="100000">
                <a:srgbClr val="FFFFFF"/>
              </a:gs>
            </a:gsLst>
            <a:lin ang="5400000" scaled="1"/>
          </a:gradFill>
          <a:ln w="28575">
            <a:solidFill>
              <a:srgbClr val="FF9900"/>
            </a:solidFill>
            <a:miter lim="800000"/>
            <a:headEnd/>
            <a:tailEnd/>
          </a:ln>
          <a:effectLst/>
        </p:spPr>
        <p:txBody>
          <a:bodyPr>
            <a:spAutoFit/>
          </a:bodyPr>
          <a:lstStyle/>
          <a:p>
            <a:pPr algn="ctr" eaLnBrk="0" hangingPunct="0"/>
            <a:r>
              <a:rPr kumimoji="1" lang="zh-CN" altLang="en-US" sz="3200">
                <a:solidFill>
                  <a:srgbClr val="000066"/>
                </a:solidFill>
                <a:latin typeface="Times New Roman" pitchFamily="18" charset="0"/>
                <a:ea typeface="黑体" pitchFamily="2" charset="-122"/>
              </a:rPr>
              <a:t>科学</a:t>
            </a:r>
          </a:p>
        </p:txBody>
      </p:sp>
      <p:sp>
        <p:nvSpPr>
          <p:cNvPr id="6" name="Text Box 4"/>
          <p:cNvSpPr txBox="1">
            <a:spLocks noChangeArrowheads="1"/>
          </p:cNvSpPr>
          <p:nvPr/>
        </p:nvSpPr>
        <p:spPr bwMode="auto">
          <a:xfrm>
            <a:off x="6811963" y="495300"/>
            <a:ext cx="1189037" cy="608013"/>
          </a:xfrm>
          <a:prstGeom prst="rect">
            <a:avLst/>
          </a:prstGeom>
          <a:gradFill rotWithShape="1">
            <a:gsLst>
              <a:gs pos="0">
                <a:srgbClr val="FFCCCC"/>
              </a:gs>
              <a:gs pos="50000">
                <a:srgbClr val="FFFFFF"/>
              </a:gs>
              <a:gs pos="100000">
                <a:srgbClr val="FFCCCC"/>
              </a:gs>
            </a:gsLst>
            <a:lin ang="5400000" scaled="1"/>
          </a:gradFill>
          <a:ln w="28575">
            <a:solidFill>
              <a:srgbClr val="D60093"/>
            </a:solidFill>
            <a:miter lim="800000"/>
            <a:headEnd/>
            <a:tailEnd/>
          </a:ln>
          <a:effectLst/>
        </p:spPr>
        <p:txBody>
          <a:bodyPr>
            <a:spAutoFit/>
          </a:bodyPr>
          <a:lstStyle/>
          <a:p>
            <a:pPr algn="ctr" eaLnBrk="0" hangingPunct="0"/>
            <a:r>
              <a:rPr kumimoji="1" lang="zh-CN" altLang="en-US" sz="3200">
                <a:solidFill>
                  <a:srgbClr val="003300"/>
                </a:solidFill>
                <a:latin typeface="Times New Roman" pitchFamily="18" charset="0"/>
                <a:ea typeface="黑体" pitchFamily="2" charset="-122"/>
              </a:rPr>
              <a:t>技术</a:t>
            </a:r>
          </a:p>
        </p:txBody>
      </p:sp>
      <p:sp>
        <p:nvSpPr>
          <p:cNvPr id="7" name="Line 5"/>
          <p:cNvSpPr>
            <a:spLocks noChangeShapeType="1"/>
          </p:cNvSpPr>
          <p:nvPr/>
        </p:nvSpPr>
        <p:spPr bwMode="auto">
          <a:xfrm>
            <a:off x="3429000" y="762000"/>
            <a:ext cx="3335338" cy="1588"/>
          </a:xfrm>
          <a:prstGeom prst="line">
            <a:avLst/>
          </a:prstGeom>
          <a:noFill/>
          <a:ln w="57150">
            <a:solidFill>
              <a:schemeClr val="tx1"/>
            </a:solidFill>
            <a:round/>
            <a:headEnd/>
            <a:tailEnd type="triangle" w="med" len="med"/>
          </a:ln>
          <a:effectLst/>
        </p:spPr>
        <p:txBody>
          <a:bodyPr/>
          <a:lstStyle/>
          <a:p>
            <a:endParaRPr lang="zh-CN" altLang="en-US"/>
          </a:p>
        </p:txBody>
      </p:sp>
      <p:sp>
        <p:nvSpPr>
          <p:cNvPr id="8" name="Line 6"/>
          <p:cNvSpPr>
            <a:spLocks noChangeShapeType="1"/>
          </p:cNvSpPr>
          <p:nvPr/>
        </p:nvSpPr>
        <p:spPr bwMode="auto">
          <a:xfrm rot="10818679" flipV="1">
            <a:off x="3352800" y="914400"/>
            <a:ext cx="3354388" cy="14288"/>
          </a:xfrm>
          <a:prstGeom prst="line">
            <a:avLst/>
          </a:prstGeom>
          <a:noFill/>
          <a:ln w="57150">
            <a:solidFill>
              <a:schemeClr val="tx1"/>
            </a:solidFill>
            <a:round/>
            <a:headEnd/>
            <a:tailEnd type="triangle" w="med" len="med"/>
          </a:ln>
          <a:effectLst/>
        </p:spPr>
        <p:txBody>
          <a:bodyPr/>
          <a:lstStyle/>
          <a:p>
            <a:endParaRPr lang="zh-CN" altLang="en-US"/>
          </a:p>
        </p:txBody>
      </p:sp>
      <p:sp>
        <p:nvSpPr>
          <p:cNvPr id="9" name="Text Box 7"/>
          <p:cNvSpPr txBox="1">
            <a:spLocks noChangeArrowheads="1"/>
          </p:cNvSpPr>
          <p:nvPr/>
        </p:nvSpPr>
        <p:spPr bwMode="auto">
          <a:xfrm>
            <a:off x="4343400" y="304800"/>
            <a:ext cx="1404938" cy="458788"/>
          </a:xfrm>
          <a:prstGeom prst="rect">
            <a:avLst/>
          </a:prstGeom>
          <a:noFill/>
          <a:ln w="9525">
            <a:noFill/>
            <a:miter lim="800000"/>
            <a:headEnd/>
            <a:tailEnd/>
          </a:ln>
          <a:effectLst/>
        </p:spPr>
        <p:txBody>
          <a:bodyPr wrap="none">
            <a:spAutoFit/>
          </a:bodyPr>
          <a:lstStyle/>
          <a:p>
            <a:pPr eaLnBrk="0" hangingPunct="0"/>
            <a:r>
              <a:rPr kumimoji="1" lang="zh-CN" altLang="en-US" sz="2400" b="0">
                <a:solidFill>
                  <a:srgbClr val="800000"/>
                </a:solidFill>
                <a:latin typeface="Times New Roman" pitchFamily="18" charset="0"/>
                <a:ea typeface="黑体" pitchFamily="2" charset="-122"/>
              </a:rPr>
              <a:t>理论基础</a:t>
            </a:r>
          </a:p>
        </p:txBody>
      </p:sp>
      <p:sp>
        <p:nvSpPr>
          <p:cNvPr id="10" name="Text Box 8"/>
          <p:cNvSpPr txBox="1">
            <a:spLocks noChangeArrowheads="1"/>
          </p:cNvSpPr>
          <p:nvPr/>
        </p:nvSpPr>
        <p:spPr bwMode="auto">
          <a:xfrm>
            <a:off x="4648200" y="914400"/>
            <a:ext cx="793750" cy="457200"/>
          </a:xfrm>
          <a:prstGeom prst="rect">
            <a:avLst/>
          </a:prstGeom>
          <a:noFill/>
          <a:ln w="9525">
            <a:noFill/>
            <a:miter lim="800000"/>
            <a:headEnd/>
            <a:tailEnd/>
          </a:ln>
          <a:effectLst/>
        </p:spPr>
        <p:txBody>
          <a:bodyPr wrap="none">
            <a:spAutoFit/>
          </a:bodyPr>
          <a:lstStyle/>
          <a:p>
            <a:pPr eaLnBrk="0" hangingPunct="0"/>
            <a:r>
              <a:rPr kumimoji="1" lang="zh-CN" altLang="en-US" sz="2400" b="0">
                <a:solidFill>
                  <a:srgbClr val="800000"/>
                </a:solidFill>
                <a:latin typeface="Times New Roman" pitchFamily="18" charset="0"/>
                <a:ea typeface="黑体" pitchFamily="2" charset="-122"/>
              </a:rPr>
              <a:t>手段</a:t>
            </a:r>
          </a:p>
        </p:txBody>
      </p:sp>
      <p:sp>
        <p:nvSpPr>
          <p:cNvPr id="11" name="Text Box 9"/>
          <p:cNvSpPr txBox="1">
            <a:spLocks noChangeArrowheads="1"/>
          </p:cNvSpPr>
          <p:nvPr/>
        </p:nvSpPr>
        <p:spPr bwMode="auto">
          <a:xfrm>
            <a:off x="2209800" y="1752600"/>
            <a:ext cx="1466850" cy="850900"/>
          </a:xfrm>
          <a:prstGeom prst="rect">
            <a:avLst/>
          </a:prstGeom>
          <a:gradFill rotWithShape="1">
            <a:gsLst>
              <a:gs pos="0">
                <a:srgbClr val="FFFFFF"/>
              </a:gs>
              <a:gs pos="50000">
                <a:srgbClr val="FFFFCC"/>
              </a:gs>
              <a:gs pos="100000">
                <a:srgbClr val="FFFFFF"/>
              </a:gs>
            </a:gsLst>
            <a:lin ang="5400000" scaled="1"/>
          </a:gradFill>
          <a:ln w="28575">
            <a:solidFill>
              <a:srgbClr val="FF9900"/>
            </a:solidFill>
            <a:miter lim="800000"/>
            <a:headEnd/>
            <a:tailEnd/>
          </a:ln>
          <a:effectLst/>
        </p:spPr>
        <p:txBody>
          <a:bodyPr>
            <a:spAutoFit/>
          </a:bodyPr>
          <a:lstStyle/>
          <a:p>
            <a:pPr algn="ctr" eaLnBrk="0" hangingPunct="0"/>
            <a:r>
              <a:rPr kumimoji="1" lang="zh-CN" altLang="en-US" sz="2400" dirty="0">
                <a:solidFill>
                  <a:srgbClr val="000066"/>
                </a:solidFill>
                <a:latin typeface="黑体" pitchFamily="2" charset="-122"/>
                <a:ea typeface="黑体" pitchFamily="2" charset="-122"/>
              </a:rPr>
              <a:t>是什么</a:t>
            </a:r>
          </a:p>
          <a:p>
            <a:pPr algn="ctr" eaLnBrk="0" hangingPunct="0"/>
            <a:r>
              <a:rPr kumimoji="1" lang="zh-CN" altLang="en-US" sz="2400" dirty="0">
                <a:solidFill>
                  <a:srgbClr val="000066"/>
                </a:solidFill>
                <a:latin typeface="黑体" pitchFamily="2" charset="-122"/>
                <a:ea typeface="黑体" pitchFamily="2" charset="-122"/>
              </a:rPr>
              <a:t>为什么</a:t>
            </a:r>
            <a:r>
              <a:rPr kumimoji="1" lang="zh-CN" altLang="en-US" sz="2000" b="0" dirty="0">
                <a:solidFill>
                  <a:schemeClr val="bg1"/>
                </a:solidFill>
                <a:latin typeface="长城黑体" pitchFamily="49" charset="-122"/>
                <a:ea typeface="长城黑体" pitchFamily="49" charset="-122"/>
              </a:rPr>
              <a:t> </a:t>
            </a:r>
          </a:p>
        </p:txBody>
      </p:sp>
      <p:sp>
        <p:nvSpPr>
          <p:cNvPr id="12" name="Text Box 10"/>
          <p:cNvSpPr txBox="1">
            <a:spLocks noChangeArrowheads="1"/>
          </p:cNvSpPr>
          <p:nvPr/>
        </p:nvSpPr>
        <p:spPr bwMode="auto">
          <a:xfrm>
            <a:off x="6715125" y="1722438"/>
            <a:ext cx="1362075" cy="850900"/>
          </a:xfrm>
          <a:prstGeom prst="rect">
            <a:avLst/>
          </a:prstGeom>
          <a:gradFill rotWithShape="1">
            <a:gsLst>
              <a:gs pos="0">
                <a:srgbClr val="FFCCCC"/>
              </a:gs>
              <a:gs pos="50000">
                <a:srgbClr val="FFFFFF"/>
              </a:gs>
              <a:gs pos="100000">
                <a:srgbClr val="FFCCCC"/>
              </a:gs>
            </a:gsLst>
            <a:lin ang="5400000" scaled="1"/>
          </a:gradFill>
          <a:ln w="28575">
            <a:solidFill>
              <a:srgbClr val="D60093"/>
            </a:solidFill>
            <a:miter lim="800000"/>
            <a:headEnd/>
            <a:tailEnd/>
          </a:ln>
          <a:effectLst/>
        </p:spPr>
        <p:txBody>
          <a:bodyPr>
            <a:spAutoFit/>
          </a:bodyPr>
          <a:lstStyle/>
          <a:p>
            <a:pPr algn="ctr" eaLnBrk="0" hangingPunct="0"/>
            <a:r>
              <a:rPr kumimoji="1" lang="zh-CN" altLang="en-US" sz="2400">
                <a:solidFill>
                  <a:srgbClr val="003300"/>
                </a:solidFill>
                <a:latin typeface="黑体" pitchFamily="2" charset="-122"/>
                <a:ea typeface="黑体" pitchFamily="2" charset="-122"/>
              </a:rPr>
              <a:t>做什么</a:t>
            </a:r>
          </a:p>
          <a:p>
            <a:pPr algn="ctr" eaLnBrk="0" hangingPunct="0"/>
            <a:r>
              <a:rPr kumimoji="1" lang="zh-CN" altLang="en-US" sz="2400">
                <a:solidFill>
                  <a:srgbClr val="003300"/>
                </a:solidFill>
                <a:latin typeface="黑体" pitchFamily="2" charset="-122"/>
                <a:ea typeface="黑体" pitchFamily="2" charset="-122"/>
              </a:rPr>
              <a:t>怎么做</a:t>
            </a:r>
            <a:r>
              <a:rPr kumimoji="1" lang="zh-CN" altLang="en-US" sz="2000" b="0">
                <a:solidFill>
                  <a:srgbClr val="00FFFF"/>
                </a:solidFill>
                <a:latin typeface="黑体" pitchFamily="2" charset="-122"/>
                <a:ea typeface="黑体" pitchFamily="2" charset="-122"/>
              </a:rPr>
              <a:t> </a:t>
            </a:r>
          </a:p>
        </p:txBody>
      </p:sp>
      <p:sp>
        <p:nvSpPr>
          <p:cNvPr id="13" name="Text Box 11"/>
          <p:cNvSpPr txBox="1">
            <a:spLocks noChangeArrowheads="1"/>
          </p:cNvSpPr>
          <p:nvPr/>
        </p:nvSpPr>
        <p:spPr bwMode="auto">
          <a:xfrm>
            <a:off x="2143125" y="3205163"/>
            <a:ext cx="1539875" cy="485775"/>
          </a:xfrm>
          <a:prstGeom prst="rect">
            <a:avLst/>
          </a:prstGeom>
          <a:gradFill rotWithShape="1">
            <a:gsLst>
              <a:gs pos="0">
                <a:srgbClr val="FFFFFF"/>
              </a:gs>
              <a:gs pos="50000">
                <a:srgbClr val="FFFFCC"/>
              </a:gs>
              <a:gs pos="100000">
                <a:srgbClr val="FFFFFF"/>
              </a:gs>
            </a:gsLst>
            <a:lin ang="5400000" scaled="1"/>
          </a:gradFill>
          <a:ln w="28575">
            <a:solidFill>
              <a:srgbClr val="FF9900"/>
            </a:solidFill>
            <a:miter lim="800000"/>
            <a:headEnd/>
            <a:tailEnd/>
          </a:ln>
          <a:effectLst/>
        </p:spPr>
        <p:txBody>
          <a:bodyPr>
            <a:spAutoFit/>
          </a:bodyPr>
          <a:lstStyle/>
          <a:p>
            <a:pPr algn="ctr" eaLnBrk="0" hangingPunct="0"/>
            <a:r>
              <a:rPr kumimoji="1" lang="zh-CN" altLang="en-US" sz="2400">
                <a:solidFill>
                  <a:srgbClr val="000066"/>
                </a:solidFill>
                <a:latin typeface="黑体" pitchFamily="2" charset="-122"/>
                <a:ea typeface="黑体" pitchFamily="2" charset="-122"/>
              </a:rPr>
              <a:t>可   能</a:t>
            </a:r>
          </a:p>
        </p:txBody>
      </p:sp>
      <p:sp>
        <p:nvSpPr>
          <p:cNvPr id="14" name="Text Box 12"/>
          <p:cNvSpPr txBox="1">
            <a:spLocks noChangeArrowheads="1"/>
          </p:cNvSpPr>
          <p:nvPr/>
        </p:nvSpPr>
        <p:spPr bwMode="auto">
          <a:xfrm>
            <a:off x="6640513" y="3111500"/>
            <a:ext cx="1458912" cy="485775"/>
          </a:xfrm>
          <a:prstGeom prst="rect">
            <a:avLst/>
          </a:prstGeom>
          <a:gradFill rotWithShape="1">
            <a:gsLst>
              <a:gs pos="0">
                <a:srgbClr val="FFCCCC"/>
              </a:gs>
              <a:gs pos="50000">
                <a:srgbClr val="FFFFFF"/>
              </a:gs>
              <a:gs pos="100000">
                <a:srgbClr val="FFCCCC"/>
              </a:gs>
            </a:gsLst>
            <a:lin ang="5400000" scaled="1"/>
          </a:gradFill>
          <a:ln w="28575">
            <a:solidFill>
              <a:srgbClr val="D60093"/>
            </a:solidFill>
            <a:miter lim="800000"/>
            <a:headEnd/>
            <a:tailEnd/>
          </a:ln>
          <a:effectLst/>
        </p:spPr>
        <p:txBody>
          <a:bodyPr>
            <a:spAutoFit/>
          </a:bodyPr>
          <a:lstStyle/>
          <a:p>
            <a:pPr algn="ctr" eaLnBrk="0" hangingPunct="0"/>
            <a:r>
              <a:rPr kumimoji="1" lang="zh-CN" altLang="en-US" sz="2400">
                <a:solidFill>
                  <a:srgbClr val="003300"/>
                </a:solidFill>
                <a:latin typeface="黑体" pitchFamily="2" charset="-122"/>
                <a:ea typeface="黑体" pitchFamily="2" charset="-122"/>
              </a:rPr>
              <a:t>现   实</a:t>
            </a:r>
          </a:p>
        </p:txBody>
      </p:sp>
      <p:sp>
        <p:nvSpPr>
          <p:cNvPr id="15" name="Text Box 13"/>
          <p:cNvSpPr txBox="1">
            <a:spLocks noChangeArrowheads="1"/>
          </p:cNvSpPr>
          <p:nvPr/>
        </p:nvSpPr>
        <p:spPr bwMode="auto">
          <a:xfrm>
            <a:off x="1981200" y="4222750"/>
            <a:ext cx="1885950" cy="425450"/>
          </a:xfrm>
          <a:prstGeom prst="rect">
            <a:avLst/>
          </a:prstGeom>
          <a:gradFill rotWithShape="1">
            <a:gsLst>
              <a:gs pos="0">
                <a:srgbClr val="FFFFFF"/>
              </a:gs>
              <a:gs pos="50000">
                <a:srgbClr val="FFFFCC"/>
              </a:gs>
              <a:gs pos="100000">
                <a:srgbClr val="FFFFFF"/>
              </a:gs>
            </a:gsLst>
            <a:lin ang="5400000" scaled="1"/>
          </a:gradFill>
          <a:ln w="28575">
            <a:solidFill>
              <a:srgbClr val="FF9900"/>
            </a:solidFill>
            <a:miter lim="800000"/>
            <a:headEnd/>
            <a:tailEnd/>
          </a:ln>
          <a:effectLst/>
        </p:spPr>
        <p:txBody>
          <a:bodyPr>
            <a:spAutoFit/>
          </a:bodyPr>
          <a:lstStyle/>
          <a:p>
            <a:pPr eaLnBrk="0" hangingPunct="0"/>
            <a:r>
              <a:rPr kumimoji="1" lang="zh-CN" altLang="en-US" sz="2000">
                <a:solidFill>
                  <a:srgbClr val="000066"/>
                </a:solidFill>
                <a:latin typeface="Times New Roman" pitchFamily="18" charset="0"/>
                <a:ea typeface="黑体" pitchFamily="2" charset="-122"/>
              </a:rPr>
              <a:t>从个别到一般</a:t>
            </a:r>
            <a:r>
              <a:rPr kumimoji="1" lang="zh-CN" altLang="en-US" sz="2000" b="0">
                <a:solidFill>
                  <a:srgbClr val="00FFCC"/>
                </a:solidFill>
                <a:latin typeface="Times New Roman" pitchFamily="18" charset="0"/>
                <a:ea typeface="方正水柱简体" pitchFamily="2" charset="-122"/>
              </a:rPr>
              <a:t> </a:t>
            </a:r>
          </a:p>
        </p:txBody>
      </p:sp>
      <p:sp>
        <p:nvSpPr>
          <p:cNvPr id="16" name="Text Box 14"/>
          <p:cNvSpPr txBox="1">
            <a:spLocks noChangeArrowheads="1"/>
          </p:cNvSpPr>
          <p:nvPr/>
        </p:nvSpPr>
        <p:spPr bwMode="auto">
          <a:xfrm>
            <a:off x="6553200" y="4097338"/>
            <a:ext cx="1874838" cy="425450"/>
          </a:xfrm>
          <a:prstGeom prst="rect">
            <a:avLst/>
          </a:prstGeom>
          <a:gradFill rotWithShape="1">
            <a:gsLst>
              <a:gs pos="0">
                <a:srgbClr val="FFCCCC"/>
              </a:gs>
              <a:gs pos="50000">
                <a:srgbClr val="FFFFFF"/>
              </a:gs>
              <a:gs pos="100000">
                <a:srgbClr val="FFCCCC"/>
              </a:gs>
            </a:gsLst>
            <a:lin ang="5400000" scaled="1"/>
          </a:gradFill>
          <a:ln w="28575">
            <a:solidFill>
              <a:srgbClr val="D60093"/>
            </a:solidFill>
            <a:miter lim="800000"/>
            <a:headEnd/>
            <a:tailEnd/>
          </a:ln>
          <a:effectLst/>
        </p:spPr>
        <p:txBody>
          <a:bodyPr wrap="none">
            <a:spAutoFit/>
          </a:bodyPr>
          <a:lstStyle/>
          <a:p>
            <a:pPr eaLnBrk="0" hangingPunct="0"/>
            <a:r>
              <a:rPr kumimoji="1" lang="zh-CN" altLang="en-US" sz="2000">
                <a:solidFill>
                  <a:srgbClr val="003300"/>
                </a:solidFill>
                <a:latin typeface="黑体" pitchFamily="2" charset="-122"/>
                <a:ea typeface="黑体" pitchFamily="2" charset="-122"/>
              </a:rPr>
              <a:t>从一般到个别</a:t>
            </a:r>
            <a:r>
              <a:rPr kumimoji="1" lang="zh-CN" altLang="en-US" sz="2000">
                <a:solidFill>
                  <a:srgbClr val="00FFCC"/>
                </a:solidFill>
                <a:latin typeface="黑体" pitchFamily="2" charset="-122"/>
                <a:ea typeface="黑体" pitchFamily="2" charset="-122"/>
              </a:rPr>
              <a:t> </a:t>
            </a:r>
          </a:p>
        </p:txBody>
      </p:sp>
      <p:sp>
        <p:nvSpPr>
          <p:cNvPr id="17" name="Text Box 15"/>
          <p:cNvSpPr txBox="1">
            <a:spLocks noChangeArrowheads="1"/>
          </p:cNvSpPr>
          <p:nvPr/>
        </p:nvSpPr>
        <p:spPr bwMode="auto">
          <a:xfrm>
            <a:off x="2286000" y="5035550"/>
            <a:ext cx="1295400" cy="425450"/>
          </a:xfrm>
          <a:prstGeom prst="rect">
            <a:avLst/>
          </a:prstGeom>
          <a:gradFill rotWithShape="1">
            <a:gsLst>
              <a:gs pos="0">
                <a:srgbClr val="FFFFFF"/>
              </a:gs>
              <a:gs pos="50000">
                <a:srgbClr val="FFFFCC"/>
              </a:gs>
              <a:gs pos="100000">
                <a:srgbClr val="FFFFFF"/>
              </a:gs>
            </a:gsLst>
            <a:lin ang="5400000" scaled="1"/>
          </a:gradFill>
          <a:ln w="28575">
            <a:solidFill>
              <a:srgbClr val="FF9900"/>
            </a:solidFill>
            <a:miter lim="800000"/>
            <a:headEnd/>
            <a:tailEnd/>
          </a:ln>
          <a:effectLst/>
        </p:spPr>
        <p:txBody>
          <a:bodyPr>
            <a:spAutoFit/>
          </a:bodyPr>
          <a:lstStyle/>
          <a:p>
            <a:pPr eaLnBrk="0" hangingPunct="0"/>
            <a:r>
              <a:rPr kumimoji="1" lang="zh-CN" altLang="en-US" sz="2000">
                <a:solidFill>
                  <a:srgbClr val="000066"/>
                </a:solidFill>
                <a:latin typeface="Times New Roman" pitchFamily="18" charset="0"/>
                <a:ea typeface="黑体" pitchFamily="2" charset="-122"/>
              </a:rPr>
              <a:t>知识形态</a:t>
            </a:r>
            <a:r>
              <a:rPr kumimoji="1" lang="zh-CN" altLang="en-US" sz="2000" b="0">
                <a:solidFill>
                  <a:srgbClr val="000066"/>
                </a:solidFill>
                <a:latin typeface="Times New Roman" pitchFamily="18" charset="0"/>
                <a:ea typeface="方正水柱简体" pitchFamily="2" charset="-122"/>
              </a:rPr>
              <a:t> </a:t>
            </a:r>
          </a:p>
        </p:txBody>
      </p:sp>
      <p:sp>
        <p:nvSpPr>
          <p:cNvPr id="18" name="Text Box 16"/>
          <p:cNvSpPr txBox="1">
            <a:spLocks noChangeArrowheads="1"/>
          </p:cNvSpPr>
          <p:nvPr/>
        </p:nvSpPr>
        <p:spPr bwMode="auto">
          <a:xfrm>
            <a:off x="6781800" y="5029200"/>
            <a:ext cx="1362075" cy="425450"/>
          </a:xfrm>
          <a:prstGeom prst="rect">
            <a:avLst/>
          </a:prstGeom>
          <a:gradFill rotWithShape="1">
            <a:gsLst>
              <a:gs pos="0">
                <a:srgbClr val="FFCCCC"/>
              </a:gs>
              <a:gs pos="50000">
                <a:srgbClr val="FFFFFF"/>
              </a:gs>
              <a:gs pos="100000">
                <a:srgbClr val="FFCCCC"/>
              </a:gs>
            </a:gsLst>
            <a:lin ang="5400000" scaled="1"/>
          </a:gradFill>
          <a:ln w="28575">
            <a:solidFill>
              <a:srgbClr val="D60093"/>
            </a:solidFill>
            <a:miter lim="800000"/>
            <a:headEnd/>
            <a:tailEnd/>
          </a:ln>
          <a:effectLst/>
        </p:spPr>
        <p:txBody>
          <a:bodyPr wrap="none">
            <a:spAutoFit/>
          </a:bodyPr>
          <a:lstStyle/>
          <a:p>
            <a:pPr eaLnBrk="0" hangingPunct="0"/>
            <a:r>
              <a:rPr kumimoji="1" lang="zh-CN" altLang="en-US" sz="2000">
                <a:solidFill>
                  <a:srgbClr val="003300"/>
                </a:solidFill>
                <a:latin typeface="黑体" pitchFamily="2" charset="-122"/>
                <a:ea typeface="黑体" pitchFamily="2" charset="-122"/>
              </a:rPr>
              <a:t>物质形态</a:t>
            </a:r>
            <a:r>
              <a:rPr kumimoji="1" lang="zh-CN" altLang="en-US" sz="2000" b="0">
                <a:solidFill>
                  <a:srgbClr val="00FFFF"/>
                </a:solidFill>
                <a:latin typeface="方正大黑简体" pitchFamily="2" charset="-122"/>
                <a:ea typeface="方正大黑简体" pitchFamily="2" charset="-122"/>
              </a:rPr>
              <a:t> </a:t>
            </a:r>
          </a:p>
        </p:txBody>
      </p:sp>
      <p:sp>
        <p:nvSpPr>
          <p:cNvPr id="19" name="Text Box 17"/>
          <p:cNvSpPr txBox="1">
            <a:spLocks noChangeArrowheads="1"/>
          </p:cNvSpPr>
          <p:nvPr/>
        </p:nvSpPr>
        <p:spPr bwMode="auto">
          <a:xfrm>
            <a:off x="2286000" y="5975350"/>
            <a:ext cx="1295400" cy="425450"/>
          </a:xfrm>
          <a:prstGeom prst="rect">
            <a:avLst/>
          </a:prstGeom>
          <a:gradFill rotWithShape="1">
            <a:gsLst>
              <a:gs pos="0">
                <a:srgbClr val="FFFFFF"/>
              </a:gs>
              <a:gs pos="50000">
                <a:srgbClr val="FFFFCC"/>
              </a:gs>
              <a:gs pos="100000">
                <a:srgbClr val="FFFFFF"/>
              </a:gs>
            </a:gsLst>
            <a:lin ang="5400000" scaled="1"/>
          </a:gradFill>
          <a:ln w="28575">
            <a:solidFill>
              <a:srgbClr val="FF9900"/>
            </a:solidFill>
            <a:miter lim="800000"/>
            <a:headEnd/>
            <a:tailEnd/>
          </a:ln>
          <a:effectLst/>
        </p:spPr>
        <p:txBody>
          <a:bodyPr>
            <a:spAutoFit/>
          </a:bodyPr>
          <a:lstStyle/>
          <a:p>
            <a:pPr eaLnBrk="0" hangingPunct="0"/>
            <a:r>
              <a:rPr kumimoji="1" lang="zh-CN" altLang="en-US" sz="2000">
                <a:solidFill>
                  <a:srgbClr val="000066"/>
                </a:solidFill>
                <a:latin typeface="Times New Roman" pitchFamily="18" charset="0"/>
                <a:ea typeface="黑体" pitchFamily="2" charset="-122"/>
              </a:rPr>
              <a:t>认识世界</a:t>
            </a:r>
            <a:r>
              <a:rPr kumimoji="1" lang="zh-CN" altLang="en-US" sz="2000" b="0">
                <a:solidFill>
                  <a:schemeClr val="bg1"/>
                </a:solidFill>
                <a:latin typeface="Times New Roman" pitchFamily="18" charset="0"/>
                <a:ea typeface="方正水柱简体" pitchFamily="2" charset="-122"/>
              </a:rPr>
              <a:t> </a:t>
            </a:r>
          </a:p>
        </p:txBody>
      </p:sp>
      <p:sp>
        <p:nvSpPr>
          <p:cNvPr id="20" name="Text Box 18"/>
          <p:cNvSpPr txBox="1">
            <a:spLocks noChangeArrowheads="1"/>
          </p:cNvSpPr>
          <p:nvPr/>
        </p:nvSpPr>
        <p:spPr bwMode="auto">
          <a:xfrm>
            <a:off x="6781800" y="6019800"/>
            <a:ext cx="1298575" cy="425450"/>
          </a:xfrm>
          <a:prstGeom prst="rect">
            <a:avLst/>
          </a:prstGeom>
          <a:gradFill rotWithShape="1">
            <a:gsLst>
              <a:gs pos="0">
                <a:srgbClr val="FFCCCC"/>
              </a:gs>
              <a:gs pos="50000">
                <a:srgbClr val="FFFFFF"/>
              </a:gs>
              <a:gs pos="100000">
                <a:srgbClr val="FFCCCC"/>
              </a:gs>
            </a:gsLst>
            <a:lin ang="5400000" scaled="1"/>
          </a:gradFill>
          <a:ln w="28575">
            <a:solidFill>
              <a:srgbClr val="D60093"/>
            </a:solidFill>
            <a:miter lim="800000"/>
            <a:headEnd/>
            <a:tailEnd/>
          </a:ln>
          <a:effectLst/>
        </p:spPr>
        <p:txBody>
          <a:bodyPr wrap="none">
            <a:spAutoFit/>
          </a:bodyPr>
          <a:lstStyle/>
          <a:p>
            <a:pPr eaLnBrk="0" hangingPunct="0"/>
            <a:r>
              <a:rPr kumimoji="1" lang="zh-CN" altLang="en-US" sz="2000">
                <a:solidFill>
                  <a:srgbClr val="003300"/>
                </a:solidFill>
                <a:latin typeface="Times New Roman" pitchFamily="18" charset="0"/>
                <a:ea typeface="黑体" pitchFamily="2" charset="-122"/>
              </a:rPr>
              <a:t>改造世界</a:t>
            </a:r>
            <a:r>
              <a:rPr kumimoji="1" lang="zh-CN" altLang="en-US" sz="2000" b="0">
                <a:solidFill>
                  <a:schemeClr val="bg1"/>
                </a:solidFill>
                <a:latin typeface="Times New Roman" pitchFamily="18" charset="0"/>
                <a:ea typeface="方正水柱简体" pitchFamily="2" charset="-122"/>
              </a:rPr>
              <a:t> </a:t>
            </a:r>
          </a:p>
        </p:txBody>
      </p:sp>
      <p:sp>
        <p:nvSpPr>
          <p:cNvPr id="21" name="Line 19"/>
          <p:cNvSpPr>
            <a:spLocks noChangeShapeType="1"/>
          </p:cNvSpPr>
          <p:nvPr/>
        </p:nvSpPr>
        <p:spPr bwMode="auto">
          <a:xfrm>
            <a:off x="2921000" y="1219200"/>
            <a:ext cx="0" cy="500063"/>
          </a:xfrm>
          <a:prstGeom prst="line">
            <a:avLst/>
          </a:prstGeom>
          <a:noFill/>
          <a:ln w="57150">
            <a:solidFill>
              <a:schemeClr val="tx1"/>
            </a:solidFill>
            <a:prstDash val="sysDot"/>
            <a:round/>
            <a:headEnd/>
            <a:tailEnd type="triangle" w="med" len="med"/>
          </a:ln>
          <a:effectLst/>
        </p:spPr>
        <p:txBody>
          <a:bodyPr/>
          <a:lstStyle/>
          <a:p>
            <a:endParaRPr lang="zh-CN" altLang="en-US"/>
          </a:p>
        </p:txBody>
      </p:sp>
      <p:sp>
        <p:nvSpPr>
          <p:cNvPr id="22" name="Line 20"/>
          <p:cNvSpPr>
            <a:spLocks noChangeShapeType="1"/>
          </p:cNvSpPr>
          <p:nvPr/>
        </p:nvSpPr>
        <p:spPr bwMode="auto">
          <a:xfrm>
            <a:off x="2921000" y="2700338"/>
            <a:ext cx="0" cy="500062"/>
          </a:xfrm>
          <a:prstGeom prst="line">
            <a:avLst/>
          </a:prstGeom>
          <a:noFill/>
          <a:ln w="57150">
            <a:solidFill>
              <a:schemeClr val="tx1"/>
            </a:solidFill>
            <a:prstDash val="sysDot"/>
            <a:round/>
            <a:headEnd/>
            <a:tailEnd type="triangle" w="med" len="med"/>
          </a:ln>
          <a:effectLst/>
        </p:spPr>
        <p:txBody>
          <a:bodyPr/>
          <a:lstStyle/>
          <a:p>
            <a:endParaRPr lang="zh-CN" altLang="en-US"/>
          </a:p>
        </p:txBody>
      </p:sp>
      <p:sp>
        <p:nvSpPr>
          <p:cNvPr id="23" name="Line 21"/>
          <p:cNvSpPr>
            <a:spLocks noChangeShapeType="1"/>
          </p:cNvSpPr>
          <p:nvPr/>
        </p:nvSpPr>
        <p:spPr bwMode="auto">
          <a:xfrm>
            <a:off x="2921000" y="3705225"/>
            <a:ext cx="0" cy="500063"/>
          </a:xfrm>
          <a:prstGeom prst="line">
            <a:avLst/>
          </a:prstGeom>
          <a:noFill/>
          <a:ln w="57150">
            <a:solidFill>
              <a:schemeClr val="tx1"/>
            </a:solidFill>
            <a:prstDash val="sysDot"/>
            <a:round/>
            <a:headEnd/>
            <a:tailEnd type="triangle" w="med" len="med"/>
          </a:ln>
          <a:effectLst/>
        </p:spPr>
        <p:txBody>
          <a:bodyPr/>
          <a:lstStyle/>
          <a:p>
            <a:endParaRPr lang="zh-CN" altLang="en-US"/>
          </a:p>
        </p:txBody>
      </p:sp>
      <p:sp>
        <p:nvSpPr>
          <p:cNvPr id="24" name="Line 22"/>
          <p:cNvSpPr>
            <a:spLocks noChangeShapeType="1"/>
          </p:cNvSpPr>
          <p:nvPr/>
        </p:nvSpPr>
        <p:spPr bwMode="auto">
          <a:xfrm>
            <a:off x="2892425" y="4495800"/>
            <a:ext cx="0" cy="500063"/>
          </a:xfrm>
          <a:prstGeom prst="line">
            <a:avLst/>
          </a:prstGeom>
          <a:noFill/>
          <a:ln w="57150">
            <a:solidFill>
              <a:schemeClr val="tx1"/>
            </a:solidFill>
            <a:prstDash val="sysDot"/>
            <a:round/>
            <a:headEnd/>
            <a:tailEnd type="triangle" w="med" len="med"/>
          </a:ln>
          <a:effectLst/>
        </p:spPr>
        <p:txBody>
          <a:bodyPr/>
          <a:lstStyle/>
          <a:p>
            <a:endParaRPr lang="zh-CN" altLang="en-US"/>
          </a:p>
        </p:txBody>
      </p:sp>
      <p:sp>
        <p:nvSpPr>
          <p:cNvPr id="25" name="Line 23"/>
          <p:cNvSpPr>
            <a:spLocks noChangeShapeType="1"/>
          </p:cNvSpPr>
          <p:nvPr/>
        </p:nvSpPr>
        <p:spPr bwMode="auto">
          <a:xfrm>
            <a:off x="2892425" y="5443538"/>
            <a:ext cx="0" cy="500062"/>
          </a:xfrm>
          <a:prstGeom prst="line">
            <a:avLst/>
          </a:prstGeom>
          <a:noFill/>
          <a:ln w="57150">
            <a:solidFill>
              <a:schemeClr val="tx1"/>
            </a:solidFill>
            <a:prstDash val="sysDot"/>
            <a:round/>
            <a:headEnd/>
            <a:tailEnd type="triangle" w="med" len="med"/>
          </a:ln>
          <a:effectLst/>
        </p:spPr>
        <p:txBody>
          <a:bodyPr/>
          <a:lstStyle/>
          <a:p>
            <a:endParaRPr lang="zh-CN" altLang="en-US"/>
          </a:p>
        </p:txBody>
      </p:sp>
      <p:sp>
        <p:nvSpPr>
          <p:cNvPr id="26" name="Line 24"/>
          <p:cNvSpPr>
            <a:spLocks noChangeShapeType="1"/>
          </p:cNvSpPr>
          <p:nvPr/>
        </p:nvSpPr>
        <p:spPr bwMode="auto">
          <a:xfrm>
            <a:off x="7396163" y="1222375"/>
            <a:ext cx="0" cy="500063"/>
          </a:xfrm>
          <a:prstGeom prst="line">
            <a:avLst/>
          </a:prstGeom>
          <a:noFill/>
          <a:ln w="57150">
            <a:solidFill>
              <a:schemeClr val="tx1"/>
            </a:solidFill>
            <a:prstDash val="sysDot"/>
            <a:round/>
            <a:headEnd/>
            <a:tailEnd type="triangle" w="med" len="med"/>
          </a:ln>
          <a:effectLst/>
        </p:spPr>
        <p:txBody>
          <a:bodyPr/>
          <a:lstStyle/>
          <a:p>
            <a:endParaRPr lang="zh-CN" altLang="en-US"/>
          </a:p>
        </p:txBody>
      </p:sp>
      <p:sp>
        <p:nvSpPr>
          <p:cNvPr id="27" name="Line 25"/>
          <p:cNvSpPr>
            <a:spLocks noChangeShapeType="1"/>
          </p:cNvSpPr>
          <p:nvPr/>
        </p:nvSpPr>
        <p:spPr bwMode="auto">
          <a:xfrm>
            <a:off x="7396163" y="2555875"/>
            <a:ext cx="0" cy="501650"/>
          </a:xfrm>
          <a:prstGeom prst="line">
            <a:avLst/>
          </a:prstGeom>
          <a:noFill/>
          <a:ln w="57150">
            <a:solidFill>
              <a:schemeClr val="tx1"/>
            </a:solidFill>
            <a:prstDash val="sysDot"/>
            <a:round/>
            <a:headEnd/>
            <a:tailEnd type="triangle" w="med" len="med"/>
          </a:ln>
          <a:effectLst/>
        </p:spPr>
        <p:txBody>
          <a:bodyPr/>
          <a:lstStyle/>
          <a:p>
            <a:endParaRPr lang="zh-CN" altLang="en-US"/>
          </a:p>
        </p:txBody>
      </p:sp>
      <p:sp>
        <p:nvSpPr>
          <p:cNvPr id="28" name="Line 26"/>
          <p:cNvSpPr>
            <a:spLocks noChangeShapeType="1"/>
          </p:cNvSpPr>
          <p:nvPr/>
        </p:nvSpPr>
        <p:spPr bwMode="auto">
          <a:xfrm>
            <a:off x="7396163" y="3581400"/>
            <a:ext cx="0" cy="500063"/>
          </a:xfrm>
          <a:prstGeom prst="line">
            <a:avLst/>
          </a:prstGeom>
          <a:noFill/>
          <a:ln w="57150">
            <a:solidFill>
              <a:schemeClr val="tx1"/>
            </a:solidFill>
            <a:prstDash val="sysDot"/>
            <a:round/>
            <a:headEnd/>
            <a:tailEnd type="triangle" w="med" len="med"/>
          </a:ln>
          <a:effectLst/>
        </p:spPr>
        <p:txBody>
          <a:bodyPr/>
          <a:lstStyle/>
          <a:p>
            <a:endParaRPr lang="zh-CN" altLang="en-US"/>
          </a:p>
        </p:txBody>
      </p:sp>
      <p:sp>
        <p:nvSpPr>
          <p:cNvPr id="29" name="Line 27"/>
          <p:cNvSpPr>
            <a:spLocks noChangeShapeType="1"/>
          </p:cNvSpPr>
          <p:nvPr/>
        </p:nvSpPr>
        <p:spPr bwMode="auto">
          <a:xfrm>
            <a:off x="7396163" y="4557713"/>
            <a:ext cx="0" cy="500062"/>
          </a:xfrm>
          <a:prstGeom prst="line">
            <a:avLst/>
          </a:prstGeom>
          <a:noFill/>
          <a:ln w="57150">
            <a:solidFill>
              <a:schemeClr val="tx1"/>
            </a:solidFill>
            <a:prstDash val="sysDot"/>
            <a:round/>
            <a:headEnd/>
            <a:tailEnd type="triangle" w="med" len="med"/>
          </a:ln>
          <a:effectLst/>
        </p:spPr>
        <p:txBody>
          <a:bodyPr/>
          <a:lstStyle/>
          <a:p>
            <a:endParaRPr lang="zh-CN" altLang="en-US"/>
          </a:p>
        </p:txBody>
      </p:sp>
      <p:sp>
        <p:nvSpPr>
          <p:cNvPr id="30" name="Line 28"/>
          <p:cNvSpPr>
            <a:spLocks noChangeShapeType="1"/>
          </p:cNvSpPr>
          <p:nvPr/>
        </p:nvSpPr>
        <p:spPr bwMode="auto">
          <a:xfrm>
            <a:off x="7391400" y="5486400"/>
            <a:ext cx="0" cy="500063"/>
          </a:xfrm>
          <a:prstGeom prst="line">
            <a:avLst/>
          </a:prstGeom>
          <a:noFill/>
          <a:ln w="57150">
            <a:solidFill>
              <a:schemeClr val="tx1"/>
            </a:solidFill>
            <a:prstDash val="sysDot"/>
            <a:round/>
            <a:headEnd/>
            <a:tailEnd type="triangle" w="med" len="med"/>
          </a:ln>
          <a:effectLst/>
        </p:spPr>
        <p:txBody>
          <a:bodyPr/>
          <a:lstStyle/>
          <a:p>
            <a:endParaRPr lang="zh-CN" altLang="en-US"/>
          </a:p>
        </p:txBody>
      </p:sp>
      <p:sp>
        <p:nvSpPr>
          <p:cNvPr id="31" name="Line 29"/>
          <p:cNvSpPr>
            <a:spLocks noChangeShapeType="1"/>
          </p:cNvSpPr>
          <p:nvPr/>
        </p:nvSpPr>
        <p:spPr bwMode="auto">
          <a:xfrm>
            <a:off x="3581400" y="6096000"/>
            <a:ext cx="3200400" cy="0"/>
          </a:xfrm>
          <a:prstGeom prst="line">
            <a:avLst/>
          </a:prstGeom>
          <a:noFill/>
          <a:ln w="57150">
            <a:solidFill>
              <a:schemeClr val="tx1"/>
            </a:solidFill>
            <a:prstDash val="sysDot"/>
            <a:round/>
            <a:headEnd/>
            <a:tailEnd type="triangle" w="sm" len="lg"/>
          </a:ln>
          <a:effectLst/>
        </p:spPr>
        <p:txBody>
          <a:bodyPr/>
          <a:lstStyle/>
          <a:p>
            <a:endParaRPr lang="zh-CN" altLang="en-US"/>
          </a:p>
        </p:txBody>
      </p:sp>
      <p:sp>
        <p:nvSpPr>
          <p:cNvPr id="32" name="Line 30"/>
          <p:cNvSpPr>
            <a:spLocks noChangeShapeType="1"/>
          </p:cNvSpPr>
          <p:nvPr/>
        </p:nvSpPr>
        <p:spPr bwMode="auto">
          <a:xfrm flipH="1">
            <a:off x="3657600" y="6324600"/>
            <a:ext cx="3048000" cy="0"/>
          </a:xfrm>
          <a:prstGeom prst="line">
            <a:avLst/>
          </a:prstGeom>
          <a:noFill/>
          <a:ln w="57150">
            <a:solidFill>
              <a:schemeClr val="tx1"/>
            </a:solidFill>
            <a:prstDash val="sysDot"/>
            <a:round/>
            <a:headEnd/>
            <a:tailEnd type="triangle" w="sm" len="lg"/>
          </a:ln>
          <a:effec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17"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ppt_x</p:attrName>
                                        </p:attrNameLst>
                                      </p:cBhvr>
                                      <p:tavLst>
                                        <p:tav tm="0">
                                          <p:val>
                                            <p:strVal val="#ppt_x-#ppt_w/2"/>
                                          </p:val>
                                        </p:tav>
                                        <p:tav tm="100000">
                                          <p:val>
                                            <p:strVal val="#ppt_x"/>
                                          </p:val>
                                        </p:tav>
                                      </p:tavLst>
                                    </p:anim>
                                    <p:anim calcmode="lin" valueType="num">
                                      <p:cBhvr>
                                        <p:cTn id="18" dur="500" fill="hold"/>
                                        <p:tgtEl>
                                          <p:spTgt spid="7"/>
                                        </p:tgtEl>
                                        <p:attrNameLst>
                                          <p:attrName>ppt_y</p:attrName>
                                        </p:attrNameLst>
                                      </p:cBhvr>
                                      <p:tavLst>
                                        <p:tav tm="0">
                                          <p:val>
                                            <p:strVal val="#ppt_y"/>
                                          </p:val>
                                        </p:tav>
                                        <p:tav tm="100000">
                                          <p:val>
                                            <p:strVal val="#ppt_y"/>
                                          </p:val>
                                        </p:tav>
                                      </p:tavLst>
                                    </p:anim>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strVal val="#ppt_h"/>
                                          </p:val>
                                        </p:tav>
                                        <p:tav tm="100000">
                                          <p:val>
                                            <p:strVal val="#ppt_h"/>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9"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dissolve">
                                      <p:cBhvr>
                                        <p:cTn id="29" dur="500"/>
                                        <p:tgtEl>
                                          <p:spTgt spid="9"/>
                                        </p:tgtEl>
                                      </p:cBhvr>
                                    </p:animEffect>
                                  </p:childTnLst>
                                </p:cTn>
                              </p:par>
                            </p:childTnLst>
                          </p:cTn>
                        </p:par>
                        <p:par>
                          <p:cTn id="30" fill="hold">
                            <p:stCondLst>
                              <p:cond delay="2500"/>
                            </p:stCondLst>
                            <p:childTnLst>
                              <p:par>
                                <p:cTn id="31" presetID="17" presetClass="entr" presetSubtype="2"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ppt_x</p:attrName>
                                        </p:attrNameLst>
                                      </p:cBhvr>
                                      <p:tavLst>
                                        <p:tav tm="0">
                                          <p:val>
                                            <p:strVal val="#ppt_x+#ppt_w/2"/>
                                          </p:val>
                                        </p:tav>
                                        <p:tav tm="100000">
                                          <p:val>
                                            <p:strVal val="#ppt_x"/>
                                          </p:val>
                                        </p:tav>
                                      </p:tavLst>
                                    </p:anim>
                                    <p:anim calcmode="lin" valueType="num">
                                      <p:cBhvr>
                                        <p:cTn id="34" dur="500" fill="hold"/>
                                        <p:tgtEl>
                                          <p:spTgt spid="8"/>
                                        </p:tgtEl>
                                        <p:attrNameLst>
                                          <p:attrName>ppt_y</p:attrName>
                                        </p:attrNameLst>
                                      </p:cBhvr>
                                      <p:tavLst>
                                        <p:tav tm="0">
                                          <p:val>
                                            <p:strVal val="#ppt_y"/>
                                          </p:val>
                                        </p:tav>
                                        <p:tav tm="100000">
                                          <p:val>
                                            <p:strVal val="#ppt_y"/>
                                          </p:val>
                                        </p:tav>
                                      </p:tavLst>
                                    </p:anim>
                                    <p:anim calcmode="lin" valueType="num">
                                      <p:cBhvr>
                                        <p:cTn id="35" dur="500" fill="hold"/>
                                        <p:tgtEl>
                                          <p:spTgt spid="8"/>
                                        </p:tgtEl>
                                        <p:attrNameLst>
                                          <p:attrName>ppt_w</p:attrName>
                                        </p:attrNameLst>
                                      </p:cBhvr>
                                      <p:tavLst>
                                        <p:tav tm="0">
                                          <p:val>
                                            <p:fltVal val="0"/>
                                          </p:val>
                                        </p:tav>
                                        <p:tav tm="100000">
                                          <p:val>
                                            <p:strVal val="#ppt_w"/>
                                          </p:val>
                                        </p:tav>
                                      </p:tavLst>
                                    </p:anim>
                                    <p:anim calcmode="lin" valueType="num">
                                      <p:cBhvr>
                                        <p:cTn id="36" dur="500" fill="hold"/>
                                        <p:tgtEl>
                                          <p:spTgt spid="8"/>
                                        </p:tgtEl>
                                        <p:attrNameLst>
                                          <p:attrName>ppt_h</p:attrName>
                                        </p:attrNameLst>
                                      </p:cBhvr>
                                      <p:tavLst>
                                        <p:tav tm="0">
                                          <p:val>
                                            <p:strVal val="#ppt_h"/>
                                          </p:val>
                                        </p:tav>
                                        <p:tav tm="100000">
                                          <p:val>
                                            <p:strVal val="#ppt_h"/>
                                          </p:val>
                                        </p:tav>
                                      </p:tavLst>
                                    </p:anim>
                                  </p:childTnLst>
                                </p:cTn>
                              </p:par>
                            </p:childTnLst>
                          </p:cTn>
                        </p:par>
                        <p:par>
                          <p:cTn id="37" fill="hold">
                            <p:stCondLst>
                              <p:cond delay="3000"/>
                            </p:stCondLst>
                            <p:childTnLst>
                              <p:par>
                                <p:cTn id="38" presetID="9"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dissolve">
                                      <p:cBhvr>
                                        <p:cTn id="40" dur="500"/>
                                        <p:tgtEl>
                                          <p:spTgt spid="10"/>
                                        </p:tgtEl>
                                      </p:cBhvr>
                                    </p:animEffect>
                                  </p:childTnLst>
                                </p:cTn>
                              </p:par>
                            </p:childTnLst>
                          </p:cTn>
                        </p:par>
                        <p:par>
                          <p:cTn id="41" fill="hold">
                            <p:stCondLst>
                              <p:cond delay="3500"/>
                            </p:stCondLst>
                            <p:childTnLst>
                              <p:par>
                                <p:cTn id="42" presetID="17" presetClass="entr" presetSubtype="1" fill="hold" grpId="0"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500" fill="hold"/>
                                        <p:tgtEl>
                                          <p:spTgt spid="21"/>
                                        </p:tgtEl>
                                        <p:attrNameLst>
                                          <p:attrName>ppt_x</p:attrName>
                                        </p:attrNameLst>
                                      </p:cBhvr>
                                      <p:tavLst>
                                        <p:tav tm="0">
                                          <p:val>
                                            <p:strVal val="#ppt_x"/>
                                          </p:val>
                                        </p:tav>
                                        <p:tav tm="100000">
                                          <p:val>
                                            <p:strVal val="#ppt_x"/>
                                          </p:val>
                                        </p:tav>
                                      </p:tavLst>
                                    </p:anim>
                                    <p:anim calcmode="lin" valueType="num">
                                      <p:cBhvr>
                                        <p:cTn id="45" dur="500" fill="hold"/>
                                        <p:tgtEl>
                                          <p:spTgt spid="21"/>
                                        </p:tgtEl>
                                        <p:attrNameLst>
                                          <p:attrName>ppt_y</p:attrName>
                                        </p:attrNameLst>
                                      </p:cBhvr>
                                      <p:tavLst>
                                        <p:tav tm="0">
                                          <p:val>
                                            <p:strVal val="#ppt_y-#ppt_h/2"/>
                                          </p:val>
                                        </p:tav>
                                        <p:tav tm="100000">
                                          <p:val>
                                            <p:strVal val="#ppt_y"/>
                                          </p:val>
                                        </p:tav>
                                      </p:tavLst>
                                    </p:anim>
                                    <p:anim calcmode="lin" valueType="num">
                                      <p:cBhvr>
                                        <p:cTn id="46" dur="500" fill="hold"/>
                                        <p:tgtEl>
                                          <p:spTgt spid="21"/>
                                        </p:tgtEl>
                                        <p:attrNameLst>
                                          <p:attrName>ppt_w</p:attrName>
                                        </p:attrNameLst>
                                      </p:cBhvr>
                                      <p:tavLst>
                                        <p:tav tm="0">
                                          <p:val>
                                            <p:strVal val="#ppt_w"/>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childTnLst>
                                </p:cTn>
                              </p:par>
                            </p:childTnLst>
                          </p:cTn>
                        </p:par>
                        <p:par>
                          <p:cTn id="48" fill="hold">
                            <p:stCondLst>
                              <p:cond delay="4000"/>
                            </p:stCondLst>
                            <p:childTnLst>
                              <p:par>
                                <p:cTn id="49" presetID="12" presetClass="entr" presetSubtype="1" fill="hold" grpId="0"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slide(fromTop)">
                                      <p:cBhvr>
                                        <p:cTn id="51" dur="500"/>
                                        <p:tgtEl>
                                          <p:spTgt spid="11"/>
                                        </p:tgtEl>
                                      </p:cBhvr>
                                    </p:animEffect>
                                  </p:childTnLst>
                                </p:cTn>
                              </p:par>
                            </p:childTnLst>
                          </p:cTn>
                        </p:par>
                        <p:par>
                          <p:cTn id="52" fill="hold">
                            <p:stCondLst>
                              <p:cond delay="4500"/>
                            </p:stCondLst>
                            <p:childTnLst>
                              <p:par>
                                <p:cTn id="53" presetID="17" presetClass="entr" presetSubtype="1"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ppt_x</p:attrName>
                                        </p:attrNameLst>
                                      </p:cBhvr>
                                      <p:tavLst>
                                        <p:tav tm="0">
                                          <p:val>
                                            <p:strVal val="#ppt_x"/>
                                          </p:val>
                                        </p:tav>
                                        <p:tav tm="100000">
                                          <p:val>
                                            <p:strVal val="#ppt_x"/>
                                          </p:val>
                                        </p:tav>
                                      </p:tavLst>
                                    </p:anim>
                                    <p:anim calcmode="lin" valueType="num">
                                      <p:cBhvr>
                                        <p:cTn id="56" dur="500" fill="hold"/>
                                        <p:tgtEl>
                                          <p:spTgt spid="26"/>
                                        </p:tgtEl>
                                        <p:attrNameLst>
                                          <p:attrName>ppt_y</p:attrName>
                                        </p:attrNameLst>
                                      </p:cBhvr>
                                      <p:tavLst>
                                        <p:tav tm="0">
                                          <p:val>
                                            <p:strVal val="#ppt_y-#ppt_h/2"/>
                                          </p:val>
                                        </p:tav>
                                        <p:tav tm="100000">
                                          <p:val>
                                            <p:strVal val="#ppt_y"/>
                                          </p:val>
                                        </p:tav>
                                      </p:tavLst>
                                    </p:anim>
                                    <p:anim calcmode="lin" valueType="num">
                                      <p:cBhvr>
                                        <p:cTn id="57" dur="500" fill="hold"/>
                                        <p:tgtEl>
                                          <p:spTgt spid="26"/>
                                        </p:tgtEl>
                                        <p:attrNameLst>
                                          <p:attrName>ppt_w</p:attrName>
                                        </p:attrNameLst>
                                      </p:cBhvr>
                                      <p:tavLst>
                                        <p:tav tm="0">
                                          <p:val>
                                            <p:strVal val="#ppt_w"/>
                                          </p:val>
                                        </p:tav>
                                        <p:tav tm="100000">
                                          <p:val>
                                            <p:strVal val="#ppt_w"/>
                                          </p:val>
                                        </p:tav>
                                      </p:tavLst>
                                    </p:anim>
                                    <p:anim calcmode="lin" valueType="num">
                                      <p:cBhvr>
                                        <p:cTn id="58" dur="500" fill="hold"/>
                                        <p:tgtEl>
                                          <p:spTgt spid="26"/>
                                        </p:tgtEl>
                                        <p:attrNameLst>
                                          <p:attrName>ppt_h</p:attrName>
                                        </p:attrNameLst>
                                      </p:cBhvr>
                                      <p:tavLst>
                                        <p:tav tm="0">
                                          <p:val>
                                            <p:fltVal val="0"/>
                                          </p:val>
                                        </p:tav>
                                        <p:tav tm="100000">
                                          <p:val>
                                            <p:strVal val="#ppt_h"/>
                                          </p:val>
                                        </p:tav>
                                      </p:tavLst>
                                    </p:anim>
                                  </p:childTnLst>
                                </p:cTn>
                              </p:par>
                            </p:childTnLst>
                          </p:cTn>
                        </p:par>
                        <p:par>
                          <p:cTn id="59" fill="hold">
                            <p:stCondLst>
                              <p:cond delay="5000"/>
                            </p:stCondLst>
                            <p:childTnLst>
                              <p:par>
                                <p:cTn id="60" presetID="12" presetClass="entr" presetSubtype="1" fill="hold" grpId="0" nodeType="after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slide(fromTop)">
                                      <p:cBhvr>
                                        <p:cTn id="62" dur="500"/>
                                        <p:tgtEl>
                                          <p:spTgt spid="12"/>
                                        </p:tgtEl>
                                      </p:cBhvr>
                                    </p:animEffect>
                                  </p:childTnLst>
                                </p:cTn>
                              </p:par>
                            </p:childTnLst>
                          </p:cTn>
                        </p:par>
                        <p:par>
                          <p:cTn id="63" fill="hold">
                            <p:stCondLst>
                              <p:cond delay="5500"/>
                            </p:stCondLst>
                            <p:childTnLst>
                              <p:par>
                                <p:cTn id="64" presetID="17" presetClass="entr" presetSubtype="1"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ppt_x</p:attrName>
                                        </p:attrNameLst>
                                      </p:cBhvr>
                                      <p:tavLst>
                                        <p:tav tm="0">
                                          <p:val>
                                            <p:strVal val="#ppt_x"/>
                                          </p:val>
                                        </p:tav>
                                        <p:tav tm="100000">
                                          <p:val>
                                            <p:strVal val="#ppt_x"/>
                                          </p:val>
                                        </p:tav>
                                      </p:tavLst>
                                    </p:anim>
                                    <p:anim calcmode="lin" valueType="num">
                                      <p:cBhvr>
                                        <p:cTn id="67" dur="500" fill="hold"/>
                                        <p:tgtEl>
                                          <p:spTgt spid="22"/>
                                        </p:tgtEl>
                                        <p:attrNameLst>
                                          <p:attrName>ppt_y</p:attrName>
                                        </p:attrNameLst>
                                      </p:cBhvr>
                                      <p:tavLst>
                                        <p:tav tm="0">
                                          <p:val>
                                            <p:strVal val="#ppt_y-#ppt_h/2"/>
                                          </p:val>
                                        </p:tav>
                                        <p:tav tm="100000">
                                          <p:val>
                                            <p:strVal val="#ppt_y"/>
                                          </p:val>
                                        </p:tav>
                                      </p:tavLst>
                                    </p:anim>
                                    <p:anim calcmode="lin" valueType="num">
                                      <p:cBhvr>
                                        <p:cTn id="68" dur="500" fill="hold"/>
                                        <p:tgtEl>
                                          <p:spTgt spid="22"/>
                                        </p:tgtEl>
                                        <p:attrNameLst>
                                          <p:attrName>ppt_w</p:attrName>
                                        </p:attrNameLst>
                                      </p:cBhvr>
                                      <p:tavLst>
                                        <p:tav tm="0">
                                          <p:val>
                                            <p:strVal val="#ppt_w"/>
                                          </p:val>
                                        </p:tav>
                                        <p:tav tm="100000">
                                          <p:val>
                                            <p:strVal val="#ppt_w"/>
                                          </p:val>
                                        </p:tav>
                                      </p:tavLst>
                                    </p:anim>
                                    <p:anim calcmode="lin" valueType="num">
                                      <p:cBhvr>
                                        <p:cTn id="69" dur="500" fill="hold"/>
                                        <p:tgtEl>
                                          <p:spTgt spid="22"/>
                                        </p:tgtEl>
                                        <p:attrNameLst>
                                          <p:attrName>ppt_h</p:attrName>
                                        </p:attrNameLst>
                                      </p:cBhvr>
                                      <p:tavLst>
                                        <p:tav tm="0">
                                          <p:val>
                                            <p:fltVal val="0"/>
                                          </p:val>
                                        </p:tav>
                                        <p:tav tm="100000">
                                          <p:val>
                                            <p:strVal val="#ppt_h"/>
                                          </p:val>
                                        </p:tav>
                                      </p:tavLst>
                                    </p:anim>
                                  </p:childTnLst>
                                </p:cTn>
                              </p:par>
                            </p:childTnLst>
                          </p:cTn>
                        </p:par>
                        <p:par>
                          <p:cTn id="70" fill="hold">
                            <p:stCondLst>
                              <p:cond delay="6000"/>
                            </p:stCondLst>
                            <p:childTnLst>
                              <p:par>
                                <p:cTn id="71" presetID="12" presetClass="entr" presetSubtype="1" fill="hold" grpId="0" nodeType="after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slide(fromTop)">
                                      <p:cBhvr>
                                        <p:cTn id="73" dur="500"/>
                                        <p:tgtEl>
                                          <p:spTgt spid="13"/>
                                        </p:tgtEl>
                                      </p:cBhvr>
                                    </p:animEffect>
                                  </p:childTnLst>
                                </p:cTn>
                              </p:par>
                            </p:childTnLst>
                          </p:cTn>
                        </p:par>
                        <p:par>
                          <p:cTn id="74" fill="hold">
                            <p:stCondLst>
                              <p:cond delay="6500"/>
                            </p:stCondLst>
                            <p:childTnLst>
                              <p:par>
                                <p:cTn id="75" presetID="17" presetClass="entr" presetSubtype="1"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500" fill="hold"/>
                                        <p:tgtEl>
                                          <p:spTgt spid="27"/>
                                        </p:tgtEl>
                                        <p:attrNameLst>
                                          <p:attrName>ppt_x</p:attrName>
                                        </p:attrNameLst>
                                      </p:cBhvr>
                                      <p:tavLst>
                                        <p:tav tm="0">
                                          <p:val>
                                            <p:strVal val="#ppt_x"/>
                                          </p:val>
                                        </p:tav>
                                        <p:tav tm="100000">
                                          <p:val>
                                            <p:strVal val="#ppt_x"/>
                                          </p:val>
                                        </p:tav>
                                      </p:tavLst>
                                    </p:anim>
                                    <p:anim calcmode="lin" valueType="num">
                                      <p:cBhvr>
                                        <p:cTn id="78" dur="500" fill="hold"/>
                                        <p:tgtEl>
                                          <p:spTgt spid="27"/>
                                        </p:tgtEl>
                                        <p:attrNameLst>
                                          <p:attrName>ppt_y</p:attrName>
                                        </p:attrNameLst>
                                      </p:cBhvr>
                                      <p:tavLst>
                                        <p:tav tm="0">
                                          <p:val>
                                            <p:strVal val="#ppt_y-#ppt_h/2"/>
                                          </p:val>
                                        </p:tav>
                                        <p:tav tm="100000">
                                          <p:val>
                                            <p:strVal val="#ppt_y"/>
                                          </p:val>
                                        </p:tav>
                                      </p:tavLst>
                                    </p:anim>
                                    <p:anim calcmode="lin" valueType="num">
                                      <p:cBhvr>
                                        <p:cTn id="79" dur="500" fill="hold"/>
                                        <p:tgtEl>
                                          <p:spTgt spid="27"/>
                                        </p:tgtEl>
                                        <p:attrNameLst>
                                          <p:attrName>ppt_w</p:attrName>
                                        </p:attrNameLst>
                                      </p:cBhvr>
                                      <p:tavLst>
                                        <p:tav tm="0">
                                          <p:val>
                                            <p:strVal val="#ppt_w"/>
                                          </p:val>
                                        </p:tav>
                                        <p:tav tm="100000">
                                          <p:val>
                                            <p:strVal val="#ppt_w"/>
                                          </p:val>
                                        </p:tav>
                                      </p:tavLst>
                                    </p:anim>
                                    <p:anim calcmode="lin" valueType="num">
                                      <p:cBhvr>
                                        <p:cTn id="80" dur="500" fill="hold"/>
                                        <p:tgtEl>
                                          <p:spTgt spid="27"/>
                                        </p:tgtEl>
                                        <p:attrNameLst>
                                          <p:attrName>ppt_h</p:attrName>
                                        </p:attrNameLst>
                                      </p:cBhvr>
                                      <p:tavLst>
                                        <p:tav tm="0">
                                          <p:val>
                                            <p:fltVal val="0"/>
                                          </p:val>
                                        </p:tav>
                                        <p:tav tm="100000">
                                          <p:val>
                                            <p:strVal val="#ppt_h"/>
                                          </p:val>
                                        </p:tav>
                                      </p:tavLst>
                                    </p:anim>
                                  </p:childTnLst>
                                </p:cTn>
                              </p:par>
                            </p:childTnLst>
                          </p:cTn>
                        </p:par>
                        <p:par>
                          <p:cTn id="81" fill="hold">
                            <p:stCondLst>
                              <p:cond delay="7000"/>
                            </p:stCondLst>
                            <p:childTnLst>
                              <p:par>
                                <p:cTn id="82" presetID="12" presetClass="entr" presetSubtype="1" fill="hold" grpId="0" nodeType="after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slide(fromTop)">
                                      <p:cBhvr>
                                        <p:cTn id="84" dur="500"/>
                                        <p:tgtEl>
                                          <p:spTgt spid="14"/>
                                        </p:tgtEl>
                                      </p:cBhvr>
                                    </p:animEffect>
                                  </p:childTnLst>
                                </p:cTn>
                              </p:par>
                            </p:childTnLst>
                          </p:cTn>
                        </p:par>
                        <p:par>
                          <p:cTn id="85" fill="hold">
                            <p:stCondLst>
                              <p:cond delay="7500"/>
                            </p:stCondLst>
                            <p:childTnLst>
                              <p:par>
                                <p:cTn id="86" presetID="17" presetClass="entr" presetSubtype="1" fill="hold" grpId="0" nodeType="afterEffect">
                                  <p:stCondLst>
                                    <p:cond delay="0"/>
                                  </p:stCondLst>
                                  <p:childTnLst>
                                    <p:set>
                                      <p:cBhvr>
                                        <p:cTn id="87" dur="1" fill="hold">
                                          <p:stCondLst>
                                            <p:cond delay="0"/>
                                          </p:stCondLst>
                                        </p:cTn>
                                        <p:tgtEl>
                                          <p:spTgt spid="23"/>
                                        </p:tgtEl>
                                        <p:attrNameLst>
                                          <p:attrName>style.visibility</p:attrName>
                                        </p:attrNameLst>
                                      </p:cBhvr>
                                      <p:to>
                                        <p:strVal val="visible"/>
                                      </p:to>
                                    </p:set>
                                    <p:anim calcmode="lin" valueType="num">
                                      <p:cBhvr>
                                        <p:cTn id="88" dur="500" fill="hold"/>
                                        <p:tgtEl>
                                          <p:spTgt spid="23"/>
                                        </p:tgtEl>
                                        <p:attrNameLst>
                                          <p:attrName>ppt_x</p:attrName>
                                        </p:attrNameLst>
                                      </p:cBhvr>
                                      <p:tavLst>
                                        <p:tav tm="0">
                                          <p:val>
                                            <p:strVal val="#ppt_x"/>
                                          </p:val>
                                        </p:tav>
                                        <p:tav tm="100000">
                                          <p:val>
                                            <p:strVal val="#ppt_x"/>
                                          </p:val>
                                        </p:tav>
                                      </p:tavLst>
                                    </p:anim>
                                    <p:anim calcmode="lin" valueType="num">
                                      <p:cBhvr>
                                        <p:cTn id="89" dur="500" fill="hold"/>
                                        <p:tgtEl>
                                          <p:spTgt spid="23"/>
                                        </p:tgtEl>
                                        <p:attrNameLst>
                                          <p:attrName>ppt_y</p:attrName>
                                        </p:attrNameLst>
                                      </p:cBhvr>
                                      <p:tavLst>
                                        <p:tav tm="0">
                                          <p:val>
                                            <p:strVal val="#ppt_y-#ppt_h/2"/>
                                          </p:val>
                                        </p:tav>
                                        <p:tav tm="100000">
                                          <p:val>
                                            <p:strVal val="#ppt_y"/>
                                          </p:val>
                                        </p:tav>
                                      </p:tavLst>
                                    </p:anim>
                                    <p:anim calcmode="lin" valueType="num">
                                      <p:cBhvr>
                                        <p:cTn id="90" dur="500" fill="hold"/>
                                        <p:tgtEl>
                                          <p:spTgt spid="23"/>
                                        </p:tgtEl>
                                        <p:attrNameLst>
                                          <p:attrName>ppt_w</p:attrName>
                                        </p:attrNameLst>
                                      </p:cBhvr>
                                      <p:tavLst>
                                        <p:tav tm="0">
                                          <p:val>
                                            <p:strVal val="#ppt_w"/>
                                          </p:val>
                                        </p:tav>
                                        <p:tav tm="100000">
                                          <p:val>
                                            <p:strVal val="#ppt_w"/>
                                          </p:val>
                                        </p:tav>
                                      </p:tavLst>
                                    </p:anim>
                                    <p:anim calcmode="lin" valueType="num">
                                      <p:cBhvr>
                                        <p:cTn id="91" dur="500" fill="hold"/>
                                        <p:tgtEl>
                                          <p:spTgt spid="23"/>
                                        </p:tgtEl>
                                        <p:attrNameLst>
                                          <p:attrName>ppt_h</p:attrName>
                                        </p:attrNameLst>
                                      </p:cBhvr>
                                      <p:tavLst>
                                        <p:tav tm="0">
                                          <p:val>
                                            <p:fltVal val="0"/>
                                          </p:val>
                                        </p:tav>
                                        <p:tav tm="100000">
                                          <p:val>
                                            <p:strVal val="#ppt_h"/>
                                          </p:val>
                                        </p:tav>
                                      </p:tavLst>
                                    </p:anim>
                                  </p:childTnLst>
                                </p:cTn>
                              </p:par>
                            </p:childTnLst>
                          </p:cTn>
                        </p:par>
                        <p:par>
                          <p:cTn id="92" fill="hold">
                            <p:stCondLst>
                              <p:cond delay="8000"/>
                            </p:stCondLst>
                            <p:childTnLst>
                              <p:par>
                                <p:cTn id="93" presetID="12"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slide(fromTop)">
                                      <p:cBhvr>
                                        <p:cTn id="95" dur="500"/>
                                        <p:tgtEl>
                                          <p:spTgt spid="15"/>
                                        </p:tgtEl>
                                      </p:cBhvr>
                                    </p:animEffect>
                                  </p:childTnLst>
                                </p:cTn>
                              </p:par>
                            </p:childTnLst>
                          </p:cTn>
                        </p:par>
                        <p:par>
                          <p:cTn id="96" fill="hold">
                            <p:stCondLst>
                              <p:cond delay="8500"/>
                            </p:stCondLst>
                            <p:childTnLst>
                              <p:par>
                                <p:cTn id="97" presetID="17" presetClass="entr" presetSubtype="1" fill="hold" grpId="0" nodeType="afterEffect">
                                  <p:stCondLst>
                                    <p:cond delay="0"/>
                                  </p:stCondLst>
                                  <p:childTnLst>
                                    <p:set>
                                      <p:cBhvr>
                                        <p:cTn id="98" dur="1" fill="hold">
                                          <p:stCondLst>
                                            <p:cond delay="0"/>
                                          </p:stCondLst>
                                        </p:cTn>
                                        <p:tgtEl>
                                          <p:spTgt spid="28"/>
                                        </p:tgtEl>
                                        <p:attrNameLst>
                                          <p:attrName>style.visibility</p:attrName>
                                        </p:attrNameLst>
                                      </p:cBhvr>
                                      <p:to>
                                        <p:strVal val="visible"/>
                                      </p:to>
                                    </p:set>
                                    <p:anim calcmode="lin" valueType="num">
                                      <p:cBhvr>
                                        <p:cTn id="99" dur="500" fill="hold"/>
                                        <p:tgtEl>
                                          <p:spTgt spid="28"/>
                                        </p:tgtEl>
                                        <p:attrNameLst>
                                          <p:attrName>ppt_x</p:attrName>
                                        </p:attrNameLst>
                                      </p:cBhvr>
                                      <p:tavLst>
                                        <p:tav tm="0">
                                          <p:val>
                                            <p:strVal val="#ppt_x"/>
                                          </p:val>
                                        </p:tav>
                                        <p:tav tm="100000">
                                          <p:val>
                                            <p:strVal val="#ppt_x"/>
                                          </p:val>
                                        </p:tav>
                                      </p:tavLst>
                                    </p:anim>
                                    <p:anim calcmode="lin" valueType="num">
                                      <p:cBhvr>
                                        <p:cTn id="100" dur="500" fill="hold"/>
                                        <p:tgtEl>
                                          <p:spTgt spid="28"/>
                                        </p:tgtEl>
                                        <p:attrNameLst>
                                          <p:attrName>ppt_y</p:attrName>
                                        </p:attrNameLst>
                                      </p:cBhvr>
                                      <p:tavLst>
                                        <p:tav tm="0">
                                          <p:val>
                                            <p:strVal val="#ppt_y-#ppt_h/2"/>
                                          </p:val>
                                        </p:tav>
                                        <p:tav tm="100000">
                                          <p:val>
                                            <p:strVal val="#ppt_y"/>
                                          </p:val>
                                        </p:tav>
                                      </p:tavLst>
                                    </p:anim>
                                    <p:anim calcmode="lin" valueType="num">
                                      <p:cBhvr>
                                        <p:cTn id="101" dur="500" fill="hold"/>
                                        <p:tgtEl>
                                          <p:spTgt spid="28"/>
                                        </p:tgtEl>
                                        <p:attrNameLst>
                                          <p:attrName>ppt_w</p:attrName>
                                        </p:attrNameLst>
                                      </p:cBhvr>
                                      <p:tavLst>
                                        <p:tav tm="0">
                                          <p:val>
                                            <p:strVal val="#ppt_w"/>
                                          </p:val>
                                        </p:tav>
                                        <p:tav tm="100000">
                                          <p:val>
                                            <p:strVal val="#ppt_w"/>
                                          </p:val>
                                        </p:tav>
                                      </p:tavLst>
                                    </p:anim>
                                    <p:anim calcmode="lin" valueType="num">
                                      <p:cBhvr>
                                        <p:cTn id="102" dur="500" fill="hold"/>
                                        <p:tgtEl>
                                          <p:spTgt spid="28"/>
                                        </p:tgtEl>
                                        <p:attrNameLst>
                                          <p:attrName>ppt_h</p:attrName>
                                        </p:attrNameLst>
                                      </p:cBhvr>
                                      <p:tavLst>
                                        <p:tav tm="0">
                                          <p:val>
                                            <p:fltVal val="0"/>
                                          </p:val>
                                        </p:tav>
                                        <p:tav tm="100000">
                                          <p:val>
                                            <p:strVal val="#ppt_h"/>
                                          </p:val>
                                        </p:tav>
                                      </p:tavLst>
                                    </p:anim>
                                  </p:childTnLst>
                                </p:cTn>
                              </p:par>
                            </p:childTnLst>
                          </p:cTn>
                        </p:par>
                        <p:par>
                          <p:cTn id="103" fill="hold">
                            <p:stCondLst>
                              <p:cond delay="9000"/>
                            </p:stCondLst>
                            <p:childTnLst>
                              <p:par>
                                <p:cTn id="104" presetID="12" presetClass="entr" presetSubtype="1" fill="hold" grpId="0" nodeType="afterEffect">
                                  <p:stCondLst>
                                    <p:cond delay="0"/>
                                  </p:stCondLst>
                                  <p:childTnLst>
                                    <p:set>
                                      <p:cBhvr>
                                        <p:cTn id="105" dur="1" fill="hold">
                                          <p:stCondLst>
                                            <p:cond delay="0"/>
                                          </p:stCondLst>
                                        </p:cTn>
                                        <p:tgtEl>
                                          <p:spTgt spid="16"/>
                                        </p:tgtEl>
                                        <p:attrNameLst>
                                          <p:attrName>style.visibility</p:attrName>
                                        </p:attrNameLst>
                                      </p:cBhvr>
                                      <p:to>
                                        <p:strVal val="visible"/>
                                      </p:to>
                                    </p:set>
                                    <p:animEffect transition="in" filter="slide(fromTop)">
                                      <p:cBhvr>
                                        <p:cTn id="106" dur="500"/>
                                        <p:tgtEl>
                                          <p:spTgt spid="16"/>
                                        </p:tgtEl>
                                      </p:cBhvr>
                                    </p:animEffect>
                                  </p:childTnLst>
                                </p:cTn>
                              </p:par>
                            </p:childTnLst>
                          </p:cTn>
                        </p:par>
                        <p:par>
                          <p:cTn id="107" fill="hold">
                            <p:stCondLst>
                              <p:cond delay="9500"/>
                            </p:stCondLst>
                            <p:childTnLst>
                              <p:par>
                                <p:cTn id="108" presetID="17" presetClass="entr" presetSubtype="1" fill="hold" grpId="0" nodeType="afterEffect">
                                  <p:stCondLst>
                                    <p:cond delay="0"/>
                                  </p:stCondLst>
                                  <p:childTnLst>
                                    <p:set>
                                      <p:cBhvr>
                                        <p:cTn id="109" dur="1" fill="hold">
                                          <p:stCondLst>
                                            <p:cond delay="0"/>
                                          </p:stCondLst>
                                        </p:cTn>
                                        <p:tgtEl>
                                          <p:spTgt spid="24"/>
                                        </p:tgtEl>
                                        <p:attrNameLst>
                                          <p:attrName>style.visibility</p:attrName>
                                        </p:attrNameLst>
                                      </p:cBhvr>
                                      <p:to>
                                        <p:strVal val="visible"/>
                                      </p:to>
                                    </p:set>
                                    <p:anim calcmode="lin" valueType="num">
                                      <p:cBhvr>
                                        <p:cTn id="110" dur="500" fill="hold"/>
                                        <p:tgtEl>
                                          <p:spTgt spid="24"/>
                                        </p:tgtEl>
                                        <p:attrNameLst>
                                          <p:attrName>ppt_x</p:attrName>
                                        </p:attrNameLst>
                                      </p:cBhvr>
                                      <p:tavLst>
                                        <p:tav tm="0">
                                          <p:val>
                                            <p:strVal val="#ppt_x"/>
                                          </p:val>
                                        </p:tav>
                                        <p:tav tm="100000">
                                          <p:val>
                                            <p:strVal val="#ppt_x"/>
                                          </p:val>
                                        </p:tav>
                                      </p:tavLst>
                                    </p:anim>
                                    <p:anim calcmode="lin" valueType="num">
                                      <p:cBhvr>
                                        <p:cTn id="111" dur="500" fill="hold"/>
                                        <p:tgtEl>
                                          <p:spTgt spid="24"/>
                                        </p:tgtEl>
                                        <p:attrNameLst>
                                          <p:attrName>ppt_y</p:attrName>
                                        </p:attrNameLst>
                                      </p:cBhvr>
                                      <p:tavLst>
                                        <p:tav tm="0">
                                          <p:val>
                                            <p:strVal val="#ppt_y-#ppt_h/2"/>
                                          </p:val>
                                        </p:tav>
                                        <p:tav tm="100000">
                                          <p:val>
                                            <p:strVal val="#ppt_y"/>
                                          </p:val>
                                        </p:tav>
                                      </p:tavLst>
                                    </p:anim>
                                    <p:anim calcmode="lin" valueType="num">
                                      <p:cBhvr>
                                        <p:cTn id="112" dur="500" fill="hold"/>
                                        <p:tgtEl>
                                          <p:spTgt spid="24"/>
                                        </p:tgtEl>
                                        <p:attrNameLst>
                                          <p:attrName>ppt_w</p:attrName>
                                        </p:attrNameLst>
                                      </p:cBhvr>
                                      <p:tavLst>
                                        <p:tav tm="0">
                                          <p:val>
                                            <p:strVal val="#ppt_w"/>
                                          </p:val>
                                        </p:tav>
                                        <p:tav tm="100000">
                                          <p:val>
                                            <p:strVal val="#ppt_w"/>
                                          </p:val>
                                        </p:tav>
                                      </p:tavLst>
                                    </p:anim>
                                    <p:anim calcmode="lin" valueType="num">
                                      <p:cBhvr>
                                        <p:cTn id="113" dur="500" fill="hold"/>
                                        <p:tgtEl>
                                          <p:spTgt spid="24"/>
                                        </p:tgtEl>
                                        <p:attrNameLst>
                                          <p:attrName>ppt_h</p:attrName>
                                        </p:attrNameLst>
                                      </p:cBhvr>
                                      <p:tavLst>
                                        <p:tav tm="0">
                                          <p:val>
                                            <p:fltVal val="0"/>
                                          </p:val>
                                        </p:tav>
                                        <p:tav tm="100000">
                                          <p:val>
                                            <p:strVal val="#ppt_h"/>
                                          </p:val>
                                        </p:tav>
                                      </p:tavLst>
                                    </p:anim>
                                  </p:childTnLst>
                                </p:cTn>
                              </p:par>
                            </p:childTnLst>
                          </p:cTn>
                        </p:par>
                        <p:par>
                          <p:cTn id="114" fill="hold">
                            <p:stCondLst>
                              <p:cond delay="10000"/>
                            </p:stCondLst>
                            <p:childTnLst>
                              <p:par>
                                <p:cTn id="115" presetID="12" presetClass="entr" presetSubtype="1" fill="hold" grpId="0" nodeType="afterEffect">
                                  <p:stCondLst>
                                    <p:cond delay="0"/>
                                  </p:stCondLst>
                                  <p:childTnLst>
                                    <p:set>
                                      <p:cBhvr>
                                        <p:cTn id="116" dur="1" fill="hold">
                                          <p:stCondLst>
                                            <p:cond delay="0"/>
                                          </p:stCondLst>
                                        </p:cTn>
                                        <p:tgtEl>
                                          <p:spTgt spid="17"/>
                                        </p:tgtEl>
                                        <p:attrNameLst>
                                          <p:attrName>style.visibility</p:attrName>
                                        </p:attrNameLst>
                                      </p:cBhvr>
                                      <p:to>
                                        <p:strVal val="visible"/>
                                      </p:to>
                                    </p:set>
                                    <p:animEffect transition="in" filter="slide(fromTop)">
                                      <p:cBhvr>
                                        <p:cTn id="117" dur="500"/>
                                        <p:tgtEl>
                                          <p:spTgt spid="17"/>
                                        </p:tgtEl>
                                      </p:cBhvr>
                                    </p:animEffect>
                                  </p:childTnLst>
                                </p:cTn>
                              </p:par>
                            </p:childTnLst>
                          </p:cTn>
                        </p:par>
                        <p:par>
                          <p:cTn id="118" fill="hold">
                            <p:stCondLst>
                              <p:cond delay="10500"/>
                            </p:stCondLst>
                            <p:childTnLst>
                              <p:par>
                                <p:cTn id="119" presetID="17" presetClass="entr" presetSubtype="1" fill="hold" grpId="0" nodeType="afterEffect">
                                  <p:stCondLst>
                                    <p:cond delay="0"/>
                                  </p:stCondLst>
                                  <p:childTnLst>
                                    <p:set>
                                      <p:cBhvr>
                                        <p:cTn id="120" dur="1" fill="hold">
                                          <p:stCondLst>
                                            <p:cond delay="0"/>
                                          </p:stCondLst>
                                        </p:cTn>
                                        <p:tgtEl>
                                          <p:spTgt spid="29"/>
                                        </p:tgtEl>
                                        <p:attrNameLst>
                                          <p:attrName>style.visibility</p:attrName>
                                        </p:attrNameLst>
                                      </p:cBhvr>
                                      <p:to>
                                        <p:strVal val="visible"/>
                                      </p:to>
                                    </p:set>
                                    <p:anim calcmode="lin" valueType="num">
                                      <p:cBhvr>
                                        <p:cTn id="121" dur="500" fill="hold"/>
                                        <p:tgtEl>
                                          <p:spTgt spid="29"/>
                                        </p:tgtEl>
                                        <p:attrNameLst>
                                          <p:attrName>ppt_x</p:attrName>
                                        </p:attrNameLst>
                                      </p:cBhvr>
                                      <p:tavLst>
                                        <p:tav tm="0">
                                          <p:val>
                                            <p:strVal val="#ppt_x"/>
                                          </p:val>
                                        </p:tav>
                                        <p:tav tm="100000">
                                          <p:val>
                                            <p:strVal val="#ppt_x"/>
                                          </p:val>
                                        </p:tav>
                                      </p:tavLst>
                                    </p:anim>
                                    <p:anim calcmode="lin" valueType="num">
                                      <p:cBhvr>
                                        <p:cTn id="122" dur="500" fill="hold"/>
                                        <p:tgtEl>
                                          <p:spTgt spid="29"/>
                                        </p:tgtEl>
                                        <p:attrNameLst>
                                          <p:attrName>ppt_y</p:attrName>
                                        </p:attrNameLst>
                                      </p:cBhvr>
                                      <p:tavLst>
                                        <p:tav tm="0">
                                          <p:val>
                                            <p:strVal val="#ppt_y-#ppt_h/2"/>
                                          </p:val>
                                        </p:tav>
                                        <p:tav tm="100000">
                                          <p:val>
                                            <p:strVal val="#ppt_y"/>
                                          </p:val>
                                        </p:tav>
                                      </p:tavLst>
                                    </p:anim>
                                    <p:anim calcmode="lin" valueType="num">
                                      <p:cBhvr>
                                        <p:cTn id="123" dur="500" fill="hold"/>
                                        <p:tgtEl>
                                          <p:spTgt spid="29"/>
                                        </p:tgtEl>
                                        <p:attrNameLst>
                                          <p:attrName>ppt_w</p:attrName>
                                        </p:attrNameLst>
                                      </p:cBhvr>
                                      <p:tavLst>
                                        <p:tav tm="0">
                                          <p:val>
                                            <p:strVal val="#ppt_w"/>
                                          </p:val>
                                        </p:tav>
                                        <p:tav tm="100000">
                                          <p:val>
                                            <p:strVal val="#ppt_w"/>
                                          </p:val>
                                        </p:tav>
                                      </p:tavLst>
                                    </p:anim>
                                    <p:anim calcmode="lin" valueType="num">
                                      <p:cBhvr>
                                        <p:cTn id="124" dur="500" fill="hold"/>
                                        <p:tgtEl>
                                          <p:spTgt spid="29"/>
                                        </p:tgtEl>
                                        <p:attrNameLst>
                                          <p:attrName>ppt_h</p:attrName>
                                        </p:attrNameLst>
                                      </p:cBhvr>
                                      <p:tavLst>
                                        <p:tav tm="0">
                                          <p:val>
                                            <p:fltVal val="0"/>
                                          </p:val>
                                        </p:tav>
                                        <p:tav tm="100000">
                                          <p:val>
                                            <p:strVal val="#ppt_h"/>
                                          </p:val>
                                        </p:tav>
                                      </p:tavLst>
                                    </p:anim>
                                  </p:childTnLst>
                                </p:cTn>
                              </p:par>
                            </p:childTnLst>
                          </p:cTn>
                        </p:par>
                        <p:par>
                          <p:cTn id="125" fill="hold">
                            <p:stCondLst>
                              <p:cond delay="11000"/>
                            </p:stCondLst>
                            <p:childTnLst>
                              <p:par>
                                <p:cTn id="126" presetID="12" presetClass="entr" presetSubtype="1" fill="hold" grpId="0" nodeType="afterEffect">
                                  <p:stCondLst>
                                    <p:cond delay="0"/>
                                  </p:stCondLst>
                                  <p:childTnLst>
                                    <p:set>
                                      <p:cBhvr>
                                        <p:cTn id="127" dur="1" fill="hold">
                                          <p:stCondLst>
                                            <p:cond delay="0"/>
                                          </p:stCondLst>
                                        </p:cTn>
                                        <p:tgtEl>
                                          <p:spTgt spid="18"/>
                                        </p:tgtEl>
                                        <p:attrNameLst>
                                          <p:attrName>style.visibility</p:attrName>
                                        </p:attrNameLst>
                                      </p:cBhvr>
                                      <p:to>
                                        <p:strVal val="visible"/>
                                      </p:to>
                                    </p:set>
                                    <p:animEffect transition="in" filter="slide(fromTop)">
                                      <p:cBhvr>
                                        <p:cTn id="128" dur="500"/>
                                        <p:tgtEl>
                                          <p:spTgt spid="18"/>
                                        </p:tgtEl>
                                      </p:cBhvr>
                                    </p:animEffect>
                                  </p:childTnLst>
                                </p:cTn>
                              </p:par>
                            </p:childTnLst>
                          </p:cTn>
                        </p:par>
                        <p:par>
                          <p:cTn id="129" fill="hold">
                            <p:stCondLst>
                              <p:cond delay="11500"/>
                            </p:stCondLst>
                            <p:childTnLst>
                              <p:par>
                                <p:cTn id="130" presetID="17" presetClass="entr" presetSubtype="1" fill="hold" grpId="0" nodeType="afterEffect">
                                  <p:stCondLst>
                                    <p:cond delay="0"/>
                                  </p:stCondLst>
                                  <p:childTnLst>
                                    <p:set>
                                      <p:cBhvr>
                                        <p:cTn id="131" dur="1" fill="hold">
                                          <p:stCondLst>
                                            <p:cond delay="0"/>
                                          </p:stCondLst>
                                        </p:cTn>
                                        <p:tgtEl>
                                          <p:spTgt spid="25"/>
                                        </p:tgtEl>
                                        <p:attrNameLst>
                                          <p:attrName>style.visibility</p:attrName>
                                        </p:attrNameLst>
                                      </p:cBhvr>
                                      <p:to>
                                        <p:strVal val="visible"/>
                                      </p:to>
                                    </p:set>
                                    <p:anim calcmode="lin" valueType="num">
                                      <p:cBhvr>
                                        <p:cTn id="132" dur="500" fill="hold"/>
                                        <p:tgtEl>
                                          <p:spTgt spid="25"/>
                                        </p:tgtEl>
                                        <p:attrNameLst>
                                          <p:attrName>ppt_x</p:attrName>
                                        </p:attrNameLst>
                                      </p:cBhvr>
                                      <p:tavLst>
                                        <p:tav tm="0">
                                          <p:val>
                                            <p:strVal val="#ppt_x"/>
                                          </p:val>
                                        </p:tav>
                                        <p:tav tm="100000">
                                          <p:val>
                                            <p:strVal val="#ppt_x"/>
                                          </p:val>
                                        </p:tav>
                                      </p:tavLst>
                                    </p:anim>
                                    <p:anim calcmode="lin" valueType="num">
                                      <p:cBhvr>
                                        <p:cTn id="133" dur="500" fill="hold"/>
                                        <p:tgtEl>
                                          <p:spTgt spid="25"/>
                                        </p:tgtEl>
                                        <p:attrNameLst>
                                          <p:attrName>ppt_y</p:attrName>
                                        </p:attrNameLst>
                                      </p:cBhvr>
                                      <p:tavLst>
                                        <p:tav tm="0">
                                          <p:val>
                                            <p:strVal val="#ppt_y-#ppt_h/2"/>
                                          </p:val>
                                        </p:tav>
                                        <p:tav tm="100000">
                                          <p:val>
                                            <p:strVal val="#ppt_y"/>
                                          </p:val>
                                        </p:tav>
                                      </p:tavLst>
                                    </p:anim>
                                    <p:anim calcmode="lin" valueType="num">
                                      <p:cBhvr>
                                        <p:cTn id="134" dur="500" fill="hold"/>
                                        <p:tgtEl>
                                          <p:spTgt spid="25"/>
                                        </p:tgtEl>
                                        <p:attrNameLst>
                                          <p:attrName>ppt_w</p:attrName>
                                        </p:attrNameLst>
                                      </p:cBhvr>
                                      <p:tavLst>
                                        <p:tav tm="0">
                                          <p:val>
                                            <p:strVal val="#ppt_w"/>
                                          </p:val>
                                        </p:tav>
                                        <p:tav tm="100000">
                                          <p:val>
                                            <p:strVal val="#ppt_w"/>
                                          </p:val>
                                        </p:tav>
                                      </p:tavLst>
                                    </p:anim>
                                    <p:anim calcmode="lin" valueType="num">
                                      <p:cBhvr>
                                        <p:cTn id="135" dur="500" fill="hold"/>
                                        <p:tgtEl>
                                          <p:spTgt spid="25"/>
                                        </p:tgtEl>
                                        <p:attrNameLst>
                                          <p:attrName>ppt_h</p:attrName>
                                        </p:attrNameLst>
                                      </p:cBhvr>
                                      <p:tavLst>
                                        <p:tav tm="0">
                                          <p:val>
                                            <p:fltVal val="0"/>
                                          </p:val>
                                        </p:tav>
                                        <p:tav tm="100000">
                                          <p:val>
                                            <p:strVal val="#ppt_h"/>
                                          </p:val>
                                        </p:tav>
                                      </p:tavLst>
                                    </p:anim>
                                  </p:childTnLst>
                                </p:cTn>
                              </p:par>
                            </p:childTnLst>
                          </p:cTn>
                        </p:par>
                        <p:par>
                          <p:cTn id="136" fill="hold">
                            <p:stCondLst>
                              <p:cond delay="12000"/>
                            </p:stCondLst>
                            <p:childTnLst>
                              <p:par>
                                <p:cTn id="137" presetID="12" presetClass="entr" presetSubtype="1" fill="hold" grpId="0" nodeType="afterEffect">
                                  <p:stCondLst>
                                    <p:cond delay="0"/>
                                  </p:stCondLst>
                                  <p:childTnLst>
                                    <p:set>
                                      <p:cBhvr>
                                        <p:cTn id="138" dur="1" fill="hold">
                                          <p:stCondLst>
                                            <p:cond delay="0"/>
                                          </p:stCondLst>
                                        </p:cTn>
                                        <p:tgtEl>
                                          <p:spTgt spid="19"/>
                                        </p:tgtEl>
                                        <p:attrNameLst>
                                          <p:attrName>style.visibility</p:attrName>
                                        </p:attrNameLst>
                                      </p:cBhvr>
                                      <p:to>
                                        <p:strVal val="visible"/>
                                      </p:to>
                                    </p:set>
                                    <p:animEffect transition="in" filter="slide(fromTop)">
                                      <p:cBhvr>
                                        <p:cTn id="139" dur="500"/>
                                        <p:tgtEl>
                                          <p:spTgt spid="19"/>
                                        </p:tgtEl>
                                      </p:cBhvr>
                                    </p:animEffect>
                                  </p:childTnLst>
                                </p:cTn>
                              </p:par>
                            </p:childTnLst>
                          </p:cTn>
                        </p:par>
                        <p:par>
                          <p:cTn id="140" fill="hold">
                            <p:stCondLst>
                              <p:cond delay="12500"/>
                            </p:stCondLst>
                            <p:childTnLst>
                              <p:par>
                                <p:cTn id="141" presetID="17" presetClass="entr" presetSubtype="1" fill="hold" grpId="0" nodeType="afterEffect">
                                  <p:stCondLst>
                                    <p:cond delay="0"/>
                                  </p:stCondLst>
                                  <p:childTnLst>
                                    <p:set>
                                      <p:cBhvr>
                                        <p:cTn id="142" dur="1" fill="hold">
                                          <p:stCondLst>
                                            <p:cond delay="0"/>
                                          </p:stCondLst>
                                        </p:cTn>
                                        <p:tgtEl>
                                          <p:spTgt spid="30"/>
                                        </p:tgtEl>
                                        <p:attrNameLst>
                                          <p:attrName>style.visibility</p:attrName>
                                        </p:attrNameLst>
                                      </p:cBhvr>
                                      <p:to>
                                        <p:strVal val="visible"/>
                                      </p:to>
                                    </p:set>
                                    <p:anim calcmode="lin" valueType="num">
                                      <p:cBhvr>
                                        <p:cTn id="143" dur="500" fill="hold"/>
                                        <p:tgtEl>
                                          <p:spTgt spid="30"/>
                                        </p:tgtEl>
                                        <p:attrNameLst>
                                          <p:attrName>ppt_x</p:attrName>
                                        </p:attrNameLst>
                                      </p:cBhvr>
                                      <p:tavLst>
                                        <p:tav tm="0">
                                          <p:val>
                                            <p:strVal val="#ppt_x"/>
                                          </p:val>
                                        </p:tav>
                                        <p:tav tm="100000">
                                          <p:val>
                                            <p:strVal val="#ppt_x"/>
                                          </p:val>
                                        </p:tav>
                                      </p:tavLst>
                                    </p:anim>
                                    <p:anim calcmode="lin" valueType="num">
                                      <p:cBhvr>
                                        <p:cTn id="144" dur="500" fill="hold"/>
                                        <p:tgtEl>
                                          <p:spTgt spid="30"/>
                                        </p:tgtEl>
                                        <p:attrNameLst>
                                          <p:attrName>ppt_y</p:attrName>
                                        </p:attrNameLst>
                                      </p:cBhvr>
                                      <p:tavLst>
                                        <p:tav tm="0">
                                          <p:val>
                                            <p:strVal val="#ppt_y-#ppt_h/2"/>
                                          </p:val>
                                        </p:tav>
                                        <p:tav tm="100000">
                                          <p:val>
                                            <p:strVal val="#ppt_y"/>
                                          </p:val>
                                        </p:tav>
                                      </p:tavLst>
                                    </p:anim>
                                    <p:anim calcmode="lin" valueType="num">
                                      <p:cBhvr>
                                        <p:cTn id="145" dur="500" fill="hold"/>
                                        <p:tgtEl>
                                          <p:spTgt spid="30"/>
                                        </p:tgtEl>
                                        <p:attrNameLst>
                                          <p:attrName>ppt_w</p:attrName>
                                        </p:attrNameLst>
                                      </p:cBhvr>
                                      <p:tavLst>
                                        <p:tav tm="0">
                                          <p:val>
                                            <p:strVal val="#ppt_w"/>
                                          </p:val>
                                        </p:tav>
                                        <p:tav tm="100000">
                                          <p:val>
                                            <p:strVal val="#ppt_w"/>
                                          </p:val>
                                        </p:tav>
                                      </p:tavLst>
                                    </p:anim>
                                    <p:anim calcmode="lin" valueType="num">
                                      <p:cBhvr>
                                        <p:cTn id="146" dur="500" fill="hold"/>
                                        <p:tgtEl>
                                          <p:spTgt spid="30"/>
                                        </p:tgtEl>
                                        <p:attrNameLst>
                                          <p:attrName>ppt_h</p:attrName>
                                        </p:attrNameLst>
                                      </p:cBhvr>
                                      <p:tavLst>
                                        <p:tav tm="0">
                                          <p:val>
                                            <p:fltVal val="0"/>
                                          </p:val>
                                        </p:tav>
                                        <p:tav tm="100000">
                                          <p:val>
                                            <p:strVal val="#ppt_h"/>
                                          </p:val>
                                        </p:tav>
                                      </p:tavLst>
                                    </p:anim>
                                  </p:childTnLst>
                                </p:cTn>
                              </p:par>
                            </p:childTnLst>
                          </p:cTn>
                        </p:par>
                        <p:par>
                          <p:cTn id="147" fill="hold">
                            <p:stCondLst>
                              <p:cond delay="13000"/>
                            </p:stCondLst>
                            <p:childTnLst>
                              <p:par>
                                <p:cTn id="148" presetID="12" presetClass="entr" presetSubtype="1" fill="hold" grpId="0" nodeType="afterEffect">
                                  <p:stCondLst>
                                    <p:cond delay="0"/>
                                  </p:stCondLst>
                                  <p:childTnLst>
                                    <p:set>
                                      <p:cBhvr>
                                        <p:cTn id="149" dur="1" fill="hold">
                                          <p:stCondLst>
                                            <p:cond delay="0"/>
                                          </p:stCondLst>
                                        </p:cTn>
                                        <p:tgtEl>
                                          <p:spTgt spid="20"/>
                                        </p:tgtEl>
                                        <p:attrNameLst>
                                          <p:attrName>style.visibility</p:attrName>
                                        </p:attrNameLst>
                                      </p:cBhvr>
                                      <p:to>
                                        <p:strVal val="visible"/>
                                      </p:to>
                                    </p:set>
                                    <p:animEffect transition="in" filter="slide(fromTop)">
                                      <p:cBhvr>
                                        <p:cTn id="150" dur="500"/>
                                        <p:tgtEl>
                                          <p:spTgt spid="20"/>
                                        </p:tgtEl>
                                      </p:cBhvr>
                                    </p:animEffect>
                                  </p:childTnLst>
                                </p:cTn>
                              </p:par>
                            </p:childTnLst>
                          </p:cTn>
                        </p:par>
                        <p:par>
                          <p:cTn id="151" fill="hold">
                            <p:stCondLst>
                              <p:cond delay="13500"/>
                            </p:stCondLst>
                            <p:childTnLst>
                              <p:par>
                                <p:cTn id="152" presetID="17" presetClass="entr" presetSubtype="8" fill="hold" grpId="0" nodeType="afterEffect">
                                  <p:stCondLst>
                                    <p:cond delay="0"/>
                                  </p:stCondLst>
                                  <p:childTnLst>
                                    <p:set>
                                      <p:cBhvr>
                                        <p:cTn id="153" dur="1" fill="hold">
                                          <p:stCondLst>
                                            <p:cond delay="0"/>
                                          </p:stCondLst>
                                        </p:cTn>
                                        <p:tgtEl>
                                          <p:spTgt spid="31"/>
                                        </p:tgtEl>
                                        <p:attrNameLst>
                                          <p:attrName>style.visibility</p:attrName>
                                        </p:attrNameLst>
                                      </p:cBhvr>
                                      <p:to>
                                        <p:strVal val="visible"/>
                                      </p:to>
                                    </p:set>
                                    <p:anim calcmode="lin" valueType="num">
                                      <p:cBhvr>
                                        <p:cTn id="154" dur="500" fill="hold"/>
                                        <p:tgtEl>
                                          <p:spTgt spid="31"/>
                                        </p:tgtEl>
                                        <p:attrNameLst>
                                          <p:attrName>ppt_x</p:attrName>
                                        </p:attrNameLst>
                                      </p:cBhvr>
                                      <p:tavLst>
                                        <p:tav tm="0">
                                          <p:val>
                                            <p:strVal val="#ppt_x-#ppt_w/2"/>
                                          </p:val>
                                        </p:tav>
                                        <p:tav tm="100000">
                                          <p:val>
                                            <p:strVal val="#ppt_x"/>
                                          </p:val>
                                        </p:tav>
                                      </p:tavLst>
                                    </p:anim>
                                    <p:anim calcmode="lin" valueType="num">
                                      <p:cBhvr>
                                        <p:cTn id="155" dur="500" fill="hold"/>
                                        <p:tgtEl>
                                          <p:spTgt spid="31"/>
                                        </p:tgtEl>
                                        <p:attrNameLst>
                                          <p:attrName>ppt_y</p:attrName>
                                        </p:attrNameLst>
                                      </p:cBhvr>
                                      <p:tavLst>
                                        <p:tav tm="0">
                                          <p:val>
                                            <p:strVal val="#ppt_y"/>
                                          </p:val>
                                        </p:tav>
                                        <p:tav tm="100000">
                                          <p:val>
                                            <p:strVal val="#ppt_y"/>
                                          </p:val>
                                        </p:tav>
                                      </p:tavLst>
                                    </p:anim>
                                    <p:anim calcmode="lin" valueType="num">
                                      <p:cBhvr>
                                        <p:cTn id="156" dur="500" fill="hold"/>
                                        <p:tgtEl>
                                          <p:spTgt spid="31"/>
                                        </p:tgtEl>
                                        <p:attrNameLst>
                                          <p:attrName>ppt_w</p:attrName>
                                        </p:attrNameLst>
                                      </p:cBhvr>
                                      <p:tavLst>
                                        <p:tav tm="0">
                                          <p:val>
                                            <p:fltVal val="0"/>
                                          </p:val>
                                        </p:tav>
                                        <p:tav tm="100000">
                                          <p:val>
                                            <p:strVal val="#ppt_w"/>
                                          </p:val>
                                        </p:tav>
                                      </p:tavLst>
                                    </p:anim>
                                    <p:anim calcmode="lin" valueType="num">
                                      <p:cBhvr>
                                        <p:cTn id="157" dur="500" fill="hold"/>
                                        <p:tgtEl>
                                          <p:spTgt spid="31"/>
                                        </p:tgtEl>
                                        <p:attrNameLst>
                                          <p:attrName>ppt_h</p:attrName>
                                        </p:attrNameLst>
                                      </p:cBhvr>
                                      <p:tavLst>
                                        <p:tav tm="0">
                                          <p:val>
                                            <p:strVal val="#ppt_h"/>
                                          </p:val>
                                        </p:tav>
                                        <p:tav tm="100000">
                                          <p:val>
                                            <p:strVal val="#ppt_h"/>
                                          </p:val>
                                        </p:tav>
                                      </p:tavLst>
                                    </p:anim>
                                  </p:childTnLst>
                                </p:cTn>
                              </p:par>
                            </p:childTnLst>
                          </p:cTn>
                        </p:par>
                        <p:par>
                          <p:cTn id="158" fill="hold">
                            <p:stCondLst>
                              <p:cond delay="14000"/>
                            </p:stCondLst>
                            <p:childTnLst>
                              <p:par>
                                <p:cTn id="159" presetID="17" presetClass="entr" presetSubtype="2" fill="hold" grpId="0" nodeType="afterEffect">
                                  <p:stCondLst>
                                    <p:cond delay="0"/>
                                  </p:stCondLst>
                                  <p:childTnLst>
                                    <p:set>
                                      <p:cBhvr>
                                        <p:cTn id="160" dur="1" fill="hold">
                                          <p:stCondLst>
                                            <p:cond delay="0"/>
                                          </p:stCondLst>
                                        </p:cTn>
                                        <p:tgtEl>
                                          <p:spTgt spid="32"/>
                                        </p:tgtEl>
                                        <p:attrNameLst>
                                          <p:attrName>style.visibility</p:attrName>
                                        </p:attrNameLst>
                                      </p:cBhvr>
                                      <p:to>
                                        <p:strVal val="visible"/>
                                      </p:to>
                                    </p:set>
                                    <p:anim calcmode="lin" valueType="num">
                                      <p:cBhvr>
                                        <p:cTn id="161" dur="500" fill="hold"/>
                                        <p:tgtEl>
                                          <p:spTgt spid="32"/>
                                        </p:tgtEl>
                                        <p:attrNameLst>
                                          <p:attrName>ppt_x</p:attrName>
                                        </p:attrNameLst>
                                      </p:cBhvr>
                                      <p:tavLst>
                                        <p:tav tm="0">
                                          <p:val>
                                            <p:strVal val="#ppt_x+#ppt_w/2"/>
                                          </p:val>
                                        </p:tav>
                                        <p:tav tm="100000">
                                          <p:val>
                                            <p:strVal val="#ppt_x"/>
                                          </p:val>
                                        </p:tav>
                                      </p:tavLst>
                                    </p:anim>
                                    <p:anim calcmode="lin" valueType="num">
                                      <p:cBhvr>
                                        <p:cTn id="162" dur="500" fill="hold"/>
                                        <p:tgtEl>
                                          <p:spTgt spid="32"/>
                                        </p:tgtEl>
                                        <p:attrNameLst>
                                          <p:attrName>ppt_y</p:attrName>
                                        </p:attrNameLst>
                                      </p:cBhvr>
                                      <p:tavLst>
                                        <p:tav tm="0">
                                          <p:val>
                                            <p:strVal val="#ppt_y"/>
                                          </p:val>
                                        </p:tav>
                                        <p:tav tm="100000">
                                          <p:val>
                                            <p:strVal val="#ppt_y"/>
                                          </p:val>
                                        </p:tav>
                                      </p:tavLst>
                                    </p:anim>
                                    <p:anim calcmode="lin" valueType="num">
                                      <p:cBhvr>
                                        <p:cTn id="163" dur="500" fill="hold"/>
                                        <p:tgtEl>
                                          <p:spTgt spid="32"/>
                                        </p:tgtEl>
                                        <p:attrNameLst>
                                          <p:attrName>ppt_w</p:attrName>
                                        </p:attrNameLst>
                                      </p:cBhvr>
                                      <p:tavLst>
                                        <p:tav tm="0">
                                          <p:val>
                                            <p:fltVal val="0"/>
                                          </p:val>
                                        </p:tav>
                                        <p:tav tm="100000">
                                          <p:val>
                                            <p:strVal val="#ppt_w"/>
                                          </p:val>
                                        </p:tav>
                                      </p:tavLst>
                                    </p:anim>
                                    <p:anim calcmode="lin" valueType="num">
                                      <p:cBhvr>
                                        <p:cTn id="164" dur="500" fill="hold"/>
                                        <p:tgtEl>
                                          <p:spTgt spid="3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nimBg="1" autoUpdateAnimBg="0"/>
      <p:bldP spid="6" grpId="0" animBg="1" autoUpdateAnimBg="0"/>
      <p:bldP spid="7" grpId="0" animBg="1"/>
      <p:bldP spid="8" grpId="0" animBg="1"/>
      <p:bldP spid="9" grpId="0" autoUpdateAnimBg="0"/>
      <p:bldP spid="10" grpId="0" autoUpdateAnimBg="0"/>
      <p:bldP spid="11" grpId="0" animBg="1" autoUpdateAnimBg="0"/>
      <p:bldP spid="12" grpId="0" animBg="1" autoUpdateAnimBg="0"/>
      <p:bldP spid="13" grpId="0" animBg="1" autoUpdateAnimBg="0"/>
      <p:bldP spid="14" grpId="0" animBg="1" autoUpdateAnimBg="0"/>
      <p:bldP spid="15" grpId="0" animBg="1" autoUpdateAnimBg="0"/>
      <p:bldP spid="16" grpId="0" animBg="1" autoUpdateAnimBg="0"/>
      <p:bldP spid="17" grpId="0" animBg="1" autoUpdateAnimBg="0"/>
      <p:bldP spid="18" grpId="0" animBg="1" autoUpdateAnimBg="0"/>
      <p:bldP spid="19" grpId="0" animBg="1" autoUpdateAnimBg="0"/>
      <p:bldP spid="20" grpId="0" animBg="1" autoUpdateAnimBg="0"/>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solidFill>
                  <a:srgbClr val="0000FF"/>
                </a:solidFill>
                <a:latin typeface="楷体" pitchFamily="49" charset="-122"/>
                <a:ea typeface="楷体" pitchFamily="49" charset="-122"/>
              </a:rPr>
              <a:t>科学技术的社会作用具有两重性</a:t>
            </a:r>
            <a:endParaRPr lang="zh-CN" altLang="en-US" sz="3600" b="1" dirty="0">
              <a:solidFill>
                <a:srgbClr val="0000FF"/>
              </a:solidFill>
              <a:latin typeface="楷体" pitchFamily="49" charset="-122"/>
              <a:ea typeface="楷体" pitchFamily="49" charset="-122"/>
            </a:endParaRPr>
          </a:p>
        </p:txBody>
      </p:sp>
      <p:sp>
        <p:nvSpPr>
          <p:cNvPr id="3" name="内容占位符 2"/>
          <p:cNvSpPr>
            <a:spLocks noGrp="1"/>
          </p:cNvSpPr>
          <p:nvPr>
            <p:ph idx="1"/>
          </p:nvPr>
        </p:nvSpPr>
        <p:spPr/>
        <p:txBody>
          <a:bodyPr/>
          <a:lstStyle/>
          <a:p>
            <a:pPr>
              <a:lnSpc>
                <a:spcPct val="110000"/>
              </a:lnSpc>
              <a:buClr>
                <a:schemeClr val="hlink"/>
              </a:buClr>
              <a:buSzPct val="75000"/>
              <a:buNone/>
            </a:pPr>
            <a:r>
              <a:rPr lang="zh-CN" altLang="en-US" dirty="0" smtClean="0">
                <a:latin typeface="楷体" pitchFamily="49" charset="-122"/>
                <a:ea typeface="楷体" pitchFamily="49" charset="-122"/>
              </a:rPr>
              <a:t>    一方面科学技术通过促进经济和社会发展造福于人类。大大增强了人类改造自然的能力</a:t>
            </a:r>
            <a:r>
              <a:rPr lang="en-US" altLang="zh-CN" dirty="0" smtClean="0">
                <a:latin typeface="楷体" pitchFamily="49" charset="-122"/>
                <a:ea typeface="楷体" pitchFamily="49" charset="-122"/>
              </a:rPr>
              <a:t>,</a:t>
            </a:r>
            <a:r>
              <a:rPr lang="zh-CN" altLang="en-US" dirty="0" smtClean="0">
                <a:latin typeface="楷体" pitchFamily="49" charset="-122"/>
                <a:ea typeface="楷体" pitchFamily="49" charset="-122"/>
              </a:rPr>
              <a:t>它对社会发展的积极作用是主要的、基本的方面</a:t>
            </a:r>
            <a:endParaRPr lang="en-US" altLang="zh-CN" dirty="0" smtClean="0">
              <a:latin typeface="楷体" pitchFamily="49" charset="-122"/>
              <a:ea typeface="楷体" pitchFamily="49" charset="-122"/>
            </a:endParaRPr>
          </a:p>
          <a:p>
            <a:pPr>
              <a:lnSpc>
                <a:spcPct val="110000"/>
              </a:lnSpc>
              <a:buFont typeface="Wingdings" pitchFamily="2" charset="2"/>
              <a:buNone/>
            </a:pPr>
            <a:r>
              <a:rPr lang="zh-CN" altLang="en-US" dirty="0" smtClean="0">
                <a:latin typeface="楷体" pitchFamily="49" charset="-122"/>
                <a:ea typeface="楷体" pitchFamily="49" charset="-122"/>
              </a:rPr>
              <a:t>    另一方面同时也意味着科学技术增强了人类破坏自然的能力，也产生一定的消极后果。</a:t>
            </a:r>
          </a:p>
          <a:p>
            <a:pPr>
              <a:lnSpc>
                <a:spcPct val="110000"/>
              </a:lnSpc>
              <a:buClr>
                <a:schemeClr val="hlink"/>
              </a:buClr>
              <a:buSzPct val="75000"/>
              <a:buNone/>
            </a:pPr>
            <a:endParaRPr lang="zh-CN" altLang="en-US" dirty="0" smtClean="0">
              <a:solidFill>
                <a:srgbClr val="800000"/>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solidFill>
                  <a:srgbClr val="FF0000"/>
                </a:solidFill>
                <a:latin typeface="楷体" pitchFamily="49" charset="-122"/>
                <a:ea typeface="楷体" pitchFamily="49" charset="-122"/>
              </a:rPr>
              <a:t>四、历史的创造者</a:t>
            </a:r>
          </a:p>
        </p:txBody>
      </p:sp>
      <p:sp>
        <p:nvSpPr>
          <p:cNvPr id="3" name="内容占位符 2"/>
          <p:cNvSpPr>
            <a:spLocks noGrp="1"/>
          </p:cNvSpPr>
          <p:nvPr>
            <p:ph idx="1"/>
          </p:nvPr>
        </p:nvSpPr>
        <p:spPr>
          <a:xfrm>
            <a:off x="457200" y="3929066"/>
            <a:ext cx="8229600" cy="2197097"/>
          </a:xfrm>
        </p:spPr>
        <p:txBody>
          <a:bodyPr>
            <a:normAutofit lnSpcReduction="10000"/>
          </a:bodyPr>
          <a:lstStyle/>
          <a:p>
            <a:pPr>
              <a:buNone/>
            </a:pPr>
            <a:r>
              <a:rPr lang="zh-CN" altLang="en-US" dirty="0" smtClean="0">
                <a:solidFill>
                  <a:srgbClr val="000000"/>
                </a:solidFill>
                <a:latin typeface="楷体" pitchFamily="49" charset="-122"/>
                <a:ea typeface="楷体" pitchFamily="49" charset="-122"/>
              </a:rPr>
              <a:t>（一）现实的人及其本质入手</a:t>
            </a:r>
            <a:endParaRPr lang="en-US" altLang="zh-CN" dirty="0" smtClean="0">
              <a:solidFill>
                <a:srgbClr val="000000"/>
              </a:solidFill>
              <a:latin typeface="楷体" pitchFamily="49" charset="-122"/>
              <a:ea typeface="楷体" pitchFamily="49" charset="-122"/>
            </a:endParaRPr>
          </a:p>
          <a:p>
            <a:pPr>
              <a:buNone/>
            </a:pPr>
            <a:r>
              <a:rPr lang="zh-CN" altLang="en-US" dirty="0" smtClean="0">
                <a:solidFill>
                  <a:srgbClr val="000000"/>
                </a:solidFill>
                <a:latin typeface="楷体" pitchFamily="49" charset="-122"/>
                <a:ea typeface="楷体" pitchFamily="49" charset="-122"/>
              </a:rPr>
              <a:t>（二）从整体的社会历史过程入手</a:t>
            </a:r>
            <a:endParaRPr lang="en-US" altLang="zh-CN" dirty="0" smtClean="0">
              <a:solidFill>
                <a:srgbClr val="000000"/>
              </a:solidFill>
              <a:latin typeface="楷体" pitchFamily="49" charset="-122"/>
              <a:ea typeface="楷体" pitchFamily="49" charset="-122"/>
            </a:endParaRPr>
          </a:p>
          <a:p>
            <a:pPr>
              <a:buNone/>
            </a:pPr>
            <a:r>
              <a:rPr lang="zh-CN" altLang="en-US" dirty="0" smtClean="0">
                <a:solidFill>
                  <a:srgbClr val="000000"/>
                </a:solidFill>
                <a:latin typeface="楷体" pitchFamily="49" charset="-122"/>
                <a:ea typeface="楷体" pitchFamily="49" charset="-122"/>
              </a:rPr>
              <a:t>（三）从社会历史发展的必然性入手</a:t>
            </a:r>
            <a:endParaRPr lang="en-US" altLang="zh-CN" dirty="0" smtClean="0">
              <a:solidFill>
                <a:srgbClr val="000000"/>
              </a:solidFill>
              <a:latin typeface="楷体" pitchFamily="49" charset="-122"/>
              <a:ea typeface="楷体" pitchFamily="49" charset="-122"/>
            </a:endParaRPr>
          </a:p>
          <a:p>
            <a:pPr>
              <a:buNone/>
            </a:pPr>
            <a:r>
              <a:rPr lang="zh-CN" altLang="en-US" dirty="0" smtClean="0">
                <a:solidFill>
                  <a:srgbClr val="000000"/>
                </a:solidFill>
                <a:latin typeface="楷体" pitchFamily="49" charset="-122"/>
                <a:ea typeface="楷体" pitchFamily="49" charset="-122"/>
              </a:rPr>
              <a:t>（四）从人与历史关系的不同层次入手</a:t>
            </a:r>
            <a:endParaRPr lang="en-US" altLang="zh-CN" dirty="0" smtClean="0">
              <a:solidFill>
                <a:srgbClr val="000000"/>
              </a:solidFill>
              <a:ea typeface="黑体" pitchFamily="2" charset="-122"/>
            </a:endParaRPr>
          </a:p>
        </p:txBody>
      </p:sp>
      <p:sp>
        <p:nvSpPr>
          <p:cNvPr id="4" name="矩形 3"/>
          <p:cNvSpPr/>
          <p:nvPr/>
        </p:nvSpPr>
        <p:spPr>
          <a:xfrm>
            <a:off x="857224" y="1571612"/>
            <a:ext cx="7572428" cy="1077218"/>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wrap="square">
            <a:spAutoFit/>
          </a:bodyPr>
          <a:lstStyle/>
          <a:p>
            <a:pPr algn="ctr"/>
            <a:r>
              <a:rPr lang="zh-CN" altLang="en-US" sz="3200" dirty="0" smtClean="0">
                <a:latin typeface="楷体" pitchFamily="49" charset="-122"/>
                <a:ea typeface="楷体" pitchFamily="49" charset="-122"/>
              </a:rPr>
              <a:t>唯物史观：人民群众是历史的创造者</a:t>
            </a:r>
            <a:endParaRPr lang="en-US" altLang="zh-CN" sz="3200" dirty="0" smtClean="0">
              <a:latin typeface="楷体" pitchFamily="49" charset="-122"/>
              <a:ea typeface="楷体" pitchFamily="49" charset="-122"/>
            </a:endParaRPr>
          </a:p>
          <a:p>
            <a:pPr algn="ctr"/>
            <a:r>
              <a:rPr lang="zh-CN" altLang="en-US" sz="3200" dirty="0" smtClean="0">
                <a:latin typeface="楷体" pitchFamily="49" charset="-122"/>
                <a:ea typeface="楷体" pitchFamily="49" charset="-122"/>
              </a:rPr>
              <a:t>唯心史观：英雄人物是历史的创造者</a:t>
            </a:r>
            <a:endParaRPr lang="zh-CN" altLang="en-US" sz="3200" dirty="0">
              <a:latin typeface="楷体" pitchFamily="49" charset="-122"/>
              <a:ea typeface="楷体" pitchFamily="49" charset="-122"/>
            </a:endParaRPr>
          </a:p>
        </p:txBody>
      </p:sp>
      <p:sp>
        <p:nvSpPr>
          <p:cNvPr id="5" name="矩形 4"/>
          <p:cNvSpPr/>
          <p:nvPr/>
        </p:nvSpPr>
        <p:spPr>
          <a:xfrm>
            <a:off x="857224" y="3071810"/>
            <a:ext cx="4339650" cy="646331"/>
          </a:xfrm>
          <a:prstGeom prst="rect">
            <a:avLst/>
          </a:prstGeom>
        </p:spPr>
        <p:txBody>
          <a:bodyPr wrap="none">
            <a:spAutoFit/>
          </a:bodyPr>
          <a:lstStyle/>
          <a:p>
            <a:r>
              <a:rPr lang="zh-CN" altLang="en-US" sz="3600" b="1" dirty="0" smtClean="0">
                <a:latin typeface="楷体" pitchFamily="49" charset="-122"/>
                <a:ea typeface="楷体" pitchFamily="49" charset="-122"/>
              </a:rPr>
              <a:t>唯物史观坚持的原则</a:t>
            </a:r>
            <a:endParaRPr lang="zh-CN" altLang="en-US" sz="3600" b="1" dirty="0">
              <a:latin typeface="楷体" pitchFamily="49" charset="-122"/>
              <a:ea typeface="楷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solidFill>
                  <a:srgbClr val="000000"/>
                </a:solidFill>
                <a:latin typeface="楷体" pitchFamily="49" charset="-122"/>
                <a:ea typeface="楷体" pitchFamily="49" charset="-122"/>
                <a:cs typeface="+mn-cs"/>
              </a:rPr>
              <a:t>（三）人民群众在创造历史中的决定作用</a:t>
            </a:r>
          </a:p>
        </p:txBody>
      </p:sp>
      <p:sp>
        <p:nvSpPr>
          <p:cNvPr id="3" name="内容占位符 2"/>
          <p:cNvSpPr>
            <a:spLocks noGrp="1"/>
          </p:cNvSpPr>
          <p:nvPr>
            <p:ph idx="1"/>
          </p:nvPr>
        </p:nvSpPr>
        <p:spPr>
          <a:xfrm>
            <a:off x="500034" y="1714488"/>
            <a:ext cx="8229600" cy="1857388"/>
          </a:xfrm>
        </p:spPr>
        <p:txBody>
          <a:bodyPr/>
          <a:lstStyle/>
          <a:p>
            <a:r>
              <a:rPr lang="zh-CN" altLang="en-US" dirty="0" smtClean="0">
                <a:latin typeface="楷体" pitchFamily="49" charset="-122"/>
                <a:ea typeface="楷体" pitchFamily="49" charset="-122"/>
              </a:rPr>
              <a:t>人民群众是社会物质财富的创造者</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人民群众是社会精神财富的创造者</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人民群众是实现社会变革的决定力量</a:t>
            </a:r>
            <a:endParaRPr lang="zh-CN" altLang="en-US" dirty="0">
              <a:latin typeface="楷体" pitchFamily="49" charset="-122"/>
              <a:ea typeface="楷体" pitchFamily="49" charset="-122"/>
            </a:endParaRPr>
          </a:p>
        </p:txBody>
      </p:sp>
      <p:sp>
        <p:nvSpPr>
          <p:cNvPr id="4" name="内容占位符 2"/>
          <p:cNvSpPr txBox="1">
            <a:spLocks/>
          </p:cNvSpPr>
          <p:nvPr/>
        </p:nvSpPr>
        <p:spPr>
          <a:xfrm>
            <a:off x="357158" y="3929066"/>
            <a:ext cx="8229600" cy="1285884"/>
          </a:xfrm>
          <a:prstGeom prst="rect">
            <a:avLst/>
          </a:prstGeom>
          <a:ln>
            <a:solidFill>
              <a:srgbClr val="FF0000"/>
            </a:solidFill>
          </a:ln>
        </p:spPr>
        <p:txBody>
          <a:bodyPr vert="horz" lIns="91440" tIns="45720" rIns="91440" bIns="45720" rtlCol="0">
            <a:normAutofit/>
          </a:bodyPr>
          <a:lstStyle/>
          <a:p>
            <a:pPr marL="342900" lvl="0" indent="-342900">
              <a:spcBef>
                <a:spcPct val="20000"/>
              </a:spcBef>
            </a:pPr>
            <a:r>
              <a:rPr lang="zh-CN" altLang="en-US" sz="3200" dirty="0" smtClean="0"/>
              <a:t>人民，只有人民，才是创造世界历史的动力</a:t>
            </a:r>
            <a:endParaRPr lang="en-US" altLang="zh-CN" sz="3200" dirty="0" smtClean="0"/>
          </a:p>
          <a:p>
            <a:pPr marL="342900" lvl="0" indent="-342900" algn="r">
              <a:spcBef>
                <a:spcPct val="20000"/>
              </a:spcBef>
            </a:pPr>
            <a:r>
              <a:rPr kumimoji="0" lang="en-US" altLang="zh-CN"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cs typeface="+mn-cs"/>
              </a:rPr>
              <a:t>——</a:t>
            </a:r>
            <a:r>
              <a:rPr kumimoji="0" lang="zh-CN" altLang="en-US" sz="3200" b="0" i="0" u="none" strike="noStrike" kern="1200" cap="none" spc="0" normalizeH="0" baseline="0" noProof="0" dirty="0" smtClean="0">
                <a:ln>
                  <a:noFill/>
                </a:ln>
                <a:solidFill>
                  <a:schemeClr val="tx1"/>
                </a:solidFill>
                <a:effectLst/>
                <a:uLnTx/>
                <a:uFillTx/>
                <a:latin typeface="楷体" pitchFamily="49" charset="-122"/>
                <a:ea typeface="楷体" pitchFamily="49" charset="-122"/>
                <a:cs typeface="+mn-cs"/>
              </a:rPr>
              <a:t>毛泽东</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1643050"/>
            <a:ext cx="8229600" cy="2428892"/>
          </a:xfrm>
        </p:spPr>
        <p:txBody>
          <a:bodyPr>
            <a:noAutofit/>
          </a:bodyPr>
          <a:lstStyle/>
          <a:p>
            <a:pPr algn="l"/>
            <a:r>
              <a:rPr lang="zh-CN" altLang="en-US" sz="3200" dirty="0" smtClean="0"/>
              <a:t>    </a:t>
            </a:r>
            <a:r>
              <a:rPr lang="zh-CN" altLang="en-US" sz="3200" dirty="0" smtClean="0">
                <a:latin typeface="楷体" pitchFamily="49" charset="-122"/>
                <a:ea typeface="楷体" pitchFamily="49" charset="-122"/>
              </a:rPr>
              <a:t>习近平同志在党的十九大报告中把坚持</a:t>
            </a:r>
            <a:r>
              <a:rPr lang="zh-CN" altLang="en-US" sz="3200" u="sng" dirty="0" smtClean="0">
                <a:latin typeface="楷体" pitchFamily="49" charset="-122"/>
                <a:ea typeface="楷体" pitchFamily="49" charset="-122"/>
              </a:rPr>
              <a:t>以人民为中心</a:t>
            </a:r>
            <a:r>
              <a:rPr lang="zh-CN" altLang="en-US" sz="3200" dirty="0" smtClean="0">
                <a:latin typeface="楷体" pitchFamily="49" charset="-122"/>
                <a:ea typeface="楷体" pitchFamily="49" charset="-122"/>
              </a:rPr>
              <a:t>作为新时代坚持和发展中国特色社会主义的重要内容。充分彰显了我们党始终坚持的价值追求。</a:t>
            </a:r>
            <a:endParaRPr lang="zh-CN" altLang="en-US" sz="3200" dirty="0">
              <a:latin typeface="楷体" pitchFamily="49" charset="-122"/>
              <a:ea typeface="楷体" pitchFamily="49" charset="-122"/>
            </a:endParaRPr>
          </a:p>
        </p:txBody>
      </p:sp>
      <p:sp>
        <p:nvSpPr>
          <p:cNvPr id="3" name="内容占位符 2"/>
          <p:cNvSpPr>
            <a:spLocks noGrp="1"/>
          </p:cNvSpPr>
          <p:nvPr>
            <p:ph idx="1"/>
          </p:nvPr>
        </p:nvSpPr>
        <p:spPr>
          <a:xfrm>
            <a:off x="571472" y="4429133"/>
            <a:ext cx="8229600" cy="1500198"/>
          </a:xfrm>
        </p:spPr>
        <p:txBody>
          <a:bodyPr/>
          <a:lstStyle/>
          <a:p>
            <a:r>
              <a:rPr lang="zh-CN" altLang="en-US" b="1" dirty="0" smtClean="0">
                <a:latin typeface="楷体" pitchFamily="49" charset="-122"/>
                <a:ea typeface="楷体" pitchFamily="49" charset="-122"/>
              </a:rPr>
              <a:t>试用人民群众是历史的创造者理论分析：</a:t>
            </a:r>
            <a:endParaRPr lang="en-US" altLang="zh-CN" b="1" dirty="0" smtClean="0">
              <a:latin typeface="楷体" pitchFamily="49" charset="-122"/>
              <a:ea typeface="楷体" pitchFamily="49" charset="-122"/>
            </a:endParaRPr>
          </a:p>
          <a:p>
            <a:pPr>
              <a:buNone/>
            </a:pPr>
            <a:r>
              <a:rPr lang="zh-CN" altLang="en-US" b="1" dirty="0" smtClean="0">
                <a:latin typeface="楷体" pitchFamily="49" charset="-122"/>
                <a:ea typeface="楷体" pitchFamily="49" charset="-122"/>
              </a:rPr>
              <a:t>党为什么要坚持以人民为中心的思想？</a:t>
            </a:r>
            <a:endParaRPr lang="zh-CN" altLang="en-US" b="1" dirty="0">
              <a:latin typeface="楷体" pitchFamily="49" charset="-122"/>
              <a:ea typeface="楷体" pitchFamily="49" charset="-122"/>
            </a:endParaRPr>
          </a:p>
        </p:txBody>
      </p:sp>
      <p:sp>
        <p:nvSpPr>
          <p:cNvPr id="4" name="云形 3"/>
          <p:cNvSpPr/>
          <p:nvPr/>
        </p:nvSpPr>
        <p:spPr>
          <a:xfrm>
            <a:off x="571472" y="500042"/>
            <a:ext cx="2000264" cy="1071570"/>
          </a:xfrm>
          <a:prstGeom prst="cloud">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chemeClr val="tx1"/>
                </a:solidFill>
              </a:rPr>
              <a:t>思考</a:t>
            </a:r>
            <a:endParaRPr lang="zh-CN" altLang="en-US" sz="3600" b="1" dirty="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b="1" dirty="0" smtClean="0">
                <a:solidFill>
                  <a:srgbClr val="000000"/>
                </a:solidFill>
                <a:latin typeface="楷体" pitchFamily="49" charset="-122"/>
                <a:ea typeface="楷体" pitchFamily="49" charset="-122"/>
                <a:cs typeface="+mn-cs"/>
              </a:rPr>
              <a:t>（四）杰出人物在社会历史中的作用</a:t>
            </a:r>
          </a:p>
        </p:txBody>
      </p:sp>
      <p:sp>
        <p:nvSpPr>
          <p:cNvPr id="3" name="内容占位符 2"/>
          <p:cNvSpPr>
            <a:spLocks noGrp="1"/>
          </p:cNvSpPr>
          <p:nvPr>
            <p:ph idx="1"/>
          </p:nvPr>
        </p:nvSpPr>
        <p:spPr/>
        <p:txBody>
          <a:bodyPr>
            <a:normAutofit/>
          </a:bodyPr>
          <a:lstStyle/>
          <a:p>
            <a:pPr>
              <a:lnSpc>
                <a:spcPct val="135000"/>
              </a:lnSpc>
              <a:spcBef>
                <a:spcPct val="10000"/>
              </a:spcBef>
            </a:pPr>
            <a:r>
              <a:rPr lang="zh-CN" altLang="en-US" dirty="0" smtClean="0">
                <a:latin typeface="楷体" pitchFamily="49" charset="-122"/>
                <a:ea typeface="楷体" pitchFamily="49" charset="-122"/>
              </a:rPr>
              <a:t>杰出人物是实现一定历史任务的主要倡导者、发起人、组织者和领导者。</a:t>
            </a:r>
            <a:endParaRPr lang="en-US" altLang="zh-CN" dirty="0" smtClean="0">
              <a:latin typeface="楷体" pitchFamily="49" charset="-122"/>
              <a:ea typeface="楷体" pitchFamily="49" charset="-122"/>
            </a:endParaRPr>
          </a:p>
          <a:p>
            <a:pPr>
              <a:lnSpc>
                <a:spcPct val="135000"/>
              </a:lnSpc>
              <a:spcBef>
                <a:spcPct val="10000"/>
              </a:spcBef>
            </a:pPr>
            <a:r>
              <a:rPr lang="zh-CN" altLang="en-US" dirty="0" smtClean="0">
                <a:latin typeface="楷体" pitchFamily="49" charset="-122"/>
                <a:ea typeface="楷体" pitchFamily="49" charset="-122"/>
              </a:rPr>
              <a:t>杰出人物对社会历史发展起到巨大推动作用。</a:t>
            </a:r>
          </a:p>
          <a:p>
            <a:pPr>
              <a:lnSpc>
                <a:spcPct val="135000"/>
              </a:lnSpc>
              <a:spcBef>
                <a:spcPct val="10000"/>
              </a:spcBef>
            </a:pPr>
            <a:r>
              <a:rPr lang="zh-CN" altLang="en-US" dirty="0" smtClean="0">
                <a:latin typeface="楷体" pitchFamily="49" charset="-122"/>
                <a:ea typeface="楷体" pitchFamily="49" charset="-122"/>
              </a:rPr>
              <a:t>杰出人物及其对历史发展的作用，要受到社会发展客观规律的制约。</a:t>
            </a:r>
          </a:p>
          <a:p>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latin typeface="楷体" pitchFamily="49" charset="-122"/>
                <a:ea typeface="楷体" pitchFamily="49" charset="-122"/>
              </a:rPr>
              <a:t>评价历史人物的科学方法</a:t>
            </a:r>
            <a:endParaRPr lang="zh-CN" altLang="en-US" sz="3600" b="1" dirty="0">
              <a:latin typeface="楷体" pitchFamily="49" charset="-122"/>
              <a:ea typeface="楷体" pitchFamily="49" charset="-122"/>
            </a:endParaRPr>
          </a:p>
        </p:txBody>
      </p:sp>
      <p:sp>
        <p:nvSpPr>
          <p:cNvPr id="3" name="内容占位符 2"/>
          <p:cNvSpPr>
            <a:spLocks noGrp="1"/>
          </p:cNvSpPr>
          <p:nvPr>
            <p:ph idx="1"/>
          </p:nvPr>
        </p:nvSpPr>
        <p:spPr>
          <a:xfrm>
            <a:off x="2000232" y="1571612"/>
            <a:ext cx="5757874" cy="1285884"/>
          </a:xfrm>
        </p:spPr>
        <p:txBody>
          <a:bodyPr/>
          <a:lstStyle/>
          <a:p>
            <a:r>
              <a:rPr lang="zh-CN" altLang="en-US" dirty="0" smtClean="0">
                <a:latin typeface="楷体" pitchFamily="49" charset="-122"/>
                <a:ea typeface="楷体" pitchFamily="49" charset="-122"/>
              </a:rPr>
              <a:t>历史分析法</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阶级分析法</a:t>
            </a:r>
            <a:endParaRPr lang="zh-CN" altLang="en-US" dirty="0">
              <a:latin typeface="楷体" pitchFamily="49" charset="-122"/>
              <a:ea typeface="楷体" pitchFamily="49" charset="-122"/>
            </a:endParaRPr>
          </a:p>
        </p:txBody>
      </p:sp>
      <p:pic>
        <p:nvPicPr>
          <p:cNvPr id="1026" name="Picture 2" descr="http://www.shz100.com/data/attachment/portal/201411/12/100825vsnkk1p1n0vz0n9n.jpg"/>
          <p:cNvPicPr>
            <a:picLocks noChangeAspect="1" noChangeArrowheads="1"/>
          </p:cNvPicPr>
          <p:nvPr/>
        </p:nvPicPr>
        <p:blipFill>
          <a:blip r:embed="rId2"/>
          <a:srcRect/>
          <a:stretch>
            <a:fillRect/>
          </a:stretch>
        </p:blipFill>
        <p:spPr bwMode="auto">
          <a:xfrm>
            <a:off x="2000232" y="2928934"/>
            <a:ext cx="5715000" cy="3571875"/>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2000240"/>
            <a:ext cx="8229600" cy="1143000"/>
          </a:xfrm>
        </p:spPr>
        <p:txBody>
          <a:bodyPr>
            <a:noAutofit/>
          </a:bodyPr>
          <a:lstStyle/>
          <a:p>
            <a:r>
              <a:rPr lang="zh-CN" altLang="en-US" sz="8000" dirty="0" smtClean="0"/>
              <a:t>谢谢</a:t>
            </a:r>
            <a:endParaRPr lang="zh-CN" altLang="en-US" sz="8000" dirty="0"/>
          </a:p>
        </p:txBody>
      </p:sp>
      <p:sp>
        <p:nvSpPr>
          <p:cNvPr id="3" name="内容占位符 2"/>
          <p:cNvSpPr>
            <a:spLocks noGrp="1"/>
          </p:cNvSpPr>
          <p:nvPr>
            <p:ph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solidFill>
                  <a:srgbClr val="FF0000"/>
                </a:solidFill>
                <a:latin typeface="楷体" pitchFamily="49" charset="-122"/>
                <a:ea typeface="楷体" pitchFamily="49" charset="-122"/>
              </a:rPr>
              <a:t>一、社会历史观的基本问题：</a:t>
            </a:r>
            <a:r>
              <a:rPr lang="en-US" altLang="zh-CN" b="1" dirty="0" smtClean="0">
                <a:solidFill>
                  <a:srgbClr val="FF0000"/>
                </a:solidFill>
                <a:latin typeface="楷体" pitchFamily="49" charset="-122"/>
                <a:ea typeface="楷体" pitchFamily="49" charset="-122"/>
              </a:rPr>
              <a:t/>
            </a:r>
            <a:br>
              <a:rPr lang="en-US" altLang="zh-CN" b="1" dirty="0" smtClean="0">
                <a:solidFill>
                  <a:srgbClr val="FF0000"/>
                </a:solidFill>
                <a:latin typeface="楷体" pitchFamily="49" charset="-122"/>
                <a:ea typeface="楷体" pitchFamily="49" charset="-122"/>
              </a:rPr>
            </a:br>
            <a:r>
              <a:rPr lang="zh-CN" altLang="en-US" b="1" dirty="0" smtClean="0">
                <a:solidFill>
                  <a:srgbClr val="0000FF"/>
                </a:solidFill>
                <a:latin typeface="楷体" pitchFamily="49" charset="-122"/>
                <a:ea typeface="楷体" pitchFamily="49" charset="-122"/>
              </a:rPr>
              <a:t>社会存在与社会意识</a:t>
            </a:r>
            <a:endParaRPr lang="zh-CN" altLang="en-US" b="1" dirty="0">
              <a:solidFill>
                <a:srgbClr val="0000FF"/>
              </a:solidFill>
              <a:latin typeface="楷体" pitchFamily="49" charset="-122"/>
              <a:ea typeface="楷体" pitchFamily="49" charset="-122"/>
            </a:endParaRPr>
          </a:p>
        </p:txBody>
      </p:sp>
      <p:sp>
        <p:nvSpPr>
          <p:cNvPr id="3" name="内容占位符 2"/>
          <p:cNvSpPr>
            <a:spLocks noGrp="1"/>
          </p:cNvSpPr>
          <p:nvPr>
            <p:ph idx="1"/>
          </p:nvPr>
        </p:nvSpPr>
        <p:spPr>
          <a:xfrm>
            <a:off x="500034" y="2428868"/>
            <a:ext cx="8229600" cy="1785950"/>
          </a:xfrm>
        </p:spPr>
        <p:txBody>
          <a:bodyPr/>
          <a:lstStyle/>
          <a:p>
            <a:pPr>
              <a:buNone/>
            </a:pPr>
            <a:r>
              <a:rPr lang="zh-CN" altLang="en-US" dirty="0" smtClean="0">
                <a:solidFill>
                  <a:srgbClr val="000000"/>
                </a:solidFill>
                <a:ea typeface="楷体_GB2312" pitchFamily="49" charset="-122"/>
              </a:rPr>
              <a:t>          </a:t>
            </a:r>
            <a:r>
              <a:rPr lang="zh-CN" altLang="en-US" dirty="0" smtClean="0">
                <a:solidFill>
                  <a:srgbClr val="000000"/>
                </a:solidFill>
                <a:latin typeface="楷体" pitchFamily="49" charset="-122"/>
                <a:ea typeface="楷体" pitchFamily="49" charset="-122"/>
              </a:rPr>
              <a:t>社会存在</a:t>
            </a:r>
            <a:r>
              <a:rPr kumimoji="1" lang="zh-CN" altLang="en-US" dirty="0" smtClean="0">
                <a:solidFill>
                  <a:srgbClr val="000000"/>
                </a:solidFill>
                <a:latin typeface="楷体" pitchFamily="49" charset="-122"/>
                <a:ea typeface="楷体" pitchFamily="49" charset="-122"/>
              </a:rPr>
              <a:t>是社会生活的物质方面，主要包括</a:t>
            </a:r>
            <a:r>
              <a:rPr kumimoji="1" lang="zh-CN" altLang="en-US" u="sng" dirty="0" smtClean="0">
                <a:solidFill>
                  <a:srgbClr val="000000"/>
                </a:solidFill>
                <a:latin typeface="楷体" pitchFamily="49" charset="-122"/>
                <a:ea typeface="楷体" pitchFamily="49" charset="-122"/>
              </a:rPr>
              <a:t>自然地理环境</a:t>
            </a:r>
            <a:r>
              <a:rPr kumimoji="1" lang="zh-CN" altLang="en-US" dirty="0" smtClean="0">
                <a:solidFill>
                  <a:srgbClr val="000000"/>
                </a:solidFill>
                <a:latin typeface="楷体" pitchFamily="49" charset="-122"/>
                <a:ea typeface="楷体" pitchFamily="49" charset="-122"/>
              </a:rPr>
              <a:t>、</a:t>
            </a:r>
            <a:r>
              <a:rPr kumimoji="1" lang="zh-CN" altLang="en-US" u="sng" dirty="0" smtClean="0">
                <a:solidFill>
                  <a:srgbClr val="000000"/>
                </a:solidFill>
                <a:latin typeface="楷体" pitchFamily="49" charset="-122"/>
                <a:ea typeface="楷体" pitchFamily="49" charset="-122"/>
              </a:rPr>
              <a:t>人口因素</a:t>
            </a:r>
            <a:r>
              <a:rPr kumimoji="1" lang="zh-CN" altLang="en-US" dirty="0" smtClean="0">
                <a:solidFill>
                  <a:srgbClr val="000000"/>
                </a:solidFill>
                <a:latin typeface="楷体" pitchFamily="49" charset="-122"/>
                <a:ea typeface="楷体" pitchFamily="49" charset="-122"/>
              </a:rPr>
              <a:t>和</a:t>
            </a:r>
            <a:r>
              <a:rPr kumimoji="1" lang="zh-CN" altLang="en-US" u="sng" dirty="0" smtClean="0">
                <a:solidFill>
                  <a:srgbClr val="000000"/>
                </a:solidFill>
                <a:latin typeface="楷体" pitchFamily="49" charset="-122"/>
                <a:ea typeface="楷体" pitchFamily="49" charset="-122"/>
              </a:rPr>
              <a:t>物质生产方式</a:t>
            </a:r>
            <a:r>
              <a:rPr kumimoji="1" lang="zh-CN" altLang="en-US" dirty="0" smtClean="0">
                <a:solidFill>
                  <a:srgbClr val="000000"/>
                </a:solidFill>
                <a:latin typeface="楷体" pitchFamily="49" charset="-122"/>
                <a:ea typeface="楷体" pitchFamily="49" charset="-122"/>
              </a:rPr>
              <a:t>。</a:t>
            </a:r>
            <a:endParaRPr lang="zh-CN" altLang="en-US" dirty="0">
              <a:latin typeface="楷体" pitchFamily="49" charset="-122"/>
              <a:ea typeface="楷体" pitchFamily="49" charset="-122"/>
            </a:endParaRPr>
          </a:p>
        </p:txBody>
      </p:sp>
      <p:sp>
        <p:nvSpPr>
          <p:cNvPr id="4" name="矩形 3"/>
          <p:cNvSpPr/>
          <p:nvPr/>
        </p:nvSpPr>
        <p:spPr>
          <a:xfrm>
            <a:off x="642910" y="1643050"/>
            <a:ext cx="4981587" cy="584775"/>
          </a:xfrm>
          <a:prstGeom prst="rect">
            <a:avLst/>
          </a:prstGeom>
        </p:spPr>
        <p:txBody>
          <a:bodyPr wrap="square">
            <a:spAutoFit/>
          </a:bodyPr>
          <a:lstStyle/>
          <a:p>
            <a:pPr marL="342900" lvl="0" indent="-342900">
              <a:spcBef>
                <a:spcPct val="20000"/>
              </a:spcBef>
              <a:buFont typeface="Arial" pitchFamily="34" charset="0"/>
              <a:buChar char="•"/>
            </a:pPr>
            <a:r>
              <a:rPr lang="zh-CN" altLang="en-US" sz="3200" b="1" dirty="0" smtClean="0">
                <a:solidFill>
                  <a:prstClr val="black"/>
                </a:solidFill>
              </a:rPr>
              <a:t>什么是社会存在？</a:t>
            </a:r>
            <a:endParaRPr lang="en-US" altLang="zh-CN" sz="3200" b="1" dirty="0" smtClean="0">
              <a:solidFill>
                <a:prstClr val="black"/>
              </a:solidFill>
            </a:endParaRPr>
          </a:p>
        </p:txBody>
      </p:sp>
      <p:sp>
        <p:nvSpPr>
          <p:cNvPr id="5" name="矩形 4"/>
          <p:cNvSpPr/>
          <p:nvPr/>
        </p:nvSpPr>
        <p:spPr>
          <a:xfrm>
            <a:off x="785786" y="4143380"/>
            <a:ext cx="4981587" cy="584775"/>
          </a:xfrm>
          <a:prstGeom prst="rect">
            <a:avLst/>
          </a:prstGeom>
        </p:spPr>
        <p:txBody>
          <a:bodyPr wrap="square">
            <a:spAutoFit/>
          </a:bodyPr>
          <a:lstStyle/>
          <a:p>
            <a:pPr marL="342900" lvl="0" indent="-342900">
              <a:spcBef>
                <a:spcPct val="20000"/>
              </a:spcBef>
              <a:buFont typeface="Arial" pitchFamily="34" charset="0"/>
              <a:buChar char="•"/>
            </a:pPr>
            <a:r>
              <a:rPr lang="zh-CN" altLang="en-US" sz="3200" b="1" dirty="0" smtClean="0">
                <a:solidFill>
                  <a:prstClr val="black"/>
                </a:solidFill>
              </a:rPr>
              <a:t>什么是社会意识？</a:t>
            </a:r>
            <a:endParaRPr lang="en-US" altLang="zh-CN" sz="3200" b="1" dirty="0" smtClean="0">
              <a:solidFill>
                <a:prstClr val="black"/>
              </a:solidFill>
            </a:endParaRPr>
          </a:p>
        </p:txBody>
      </p:sp>
      <p:sp>
        <p:nvSpPr>
          <p:cNvPr id="6" name="内容占位符 2"/>
          <p:cNvSpPr txBox="1">
            <a:spLocks/>
          </p:cNvSpPr>
          <p:nvPr/>
        </p:nvSpPr>
        <p:spPr>
          <a:xfrm>
            <a:off x="500034" y="4929198"/>
            <a:ext cx="8229600" cy="1785950"/>
          </a:xfrm>
          <a:prstGeom prst="rect">
            <a:avLst/>
          </a:prstGeom>
        </p:spPr>
        <p:txBody>
          <a:bodyPr vert="horz" lIns="91440" tIns="45720" rIns="91440" bIns="45720" rtlCol="0">
            <a:normAutofit fontScale="92500"/>
          </a:bodyPr>
          <a:lstStyle/>
          <a:p>
            <a:pPr marL="342900" lvl="0" indent="-342900">
              <a:spcBef>
                <a:spcPct val="20000"/>
              </a:spcBef>
            </a:pPr>
            <a:r>
              <a:rPr kumimoji="1" lang="zh-CN" altLang="en-US" sz="3200" dirty="0" smtClean="0">
                <a:solidFill>
                  <a:srgbClr val="000000"/>
                </a:solidFill>
                <a:latin typeface="楷体" pitchFamily="49" charset="-122"/>
                <a:ea typeface="楷体" pitchFamily="49" charset="-122"/>
              </a:rPr>
              <a:t>      社会意识是指社会生活的精神方面，是社会存在的反应。包括</a:t>
            </a:r>
            <a:r>
              <a:rPr kumimoji="1" lang="zh-CN" altLang="en-US" sz="3200" u="sng" dirty="0" smtClean="0">
                <a:solidFill>
                  <a:srgbClr val="000000"/>
                </a:solidFill>
                <a:latin typeface="楷体" pitchFamily="49" charset="-122"/>
                <a:ea typeface="楷体" pitchFamily="49" charset="-122"/>
              </a:rPr>
              <a:t>政治法律思想</a:t>
            </a:r>
            <a:r>
              <a:rPr kumimoji="1" lang="zh-CN" altLang="en-US" sz="3200" dirty="0" smtClean="0">
                <a:solidFill>
                  <a:srgbClr val="000000"/>
                </a:solidFill>
                <a:latin typeface="楷体" pitchFamily="49" charset="-122"/>
                <a:ea typeface="楷体" pitchFamily="49" charset="-122"/>
              </a:rPr>
              <a:t>、</a:t>
            </a:r>
            <a:r>
              <a:rPr kumimoji="1" lang="zh-CN" altLang="en-US" sz="3200" u="sng" dirty="0" smtClean="0">
                <a:solidFill>
                  <a:srgbClr val="000000"/>
                </a:solidFill>
                <a:latin typeface="楷体" pitchFamily="49" charset="-122"/>
                <a:ea typeface="楷体" pitchFamily="49" charset="-122"/>
              </a:rPr>
              <a:t>道德</a:t>
            </a:r>
            <a:r>
              <a:rPr kumimoji="1" lang="zh-CN" altLang="en-US" sz="3200" dirty="0" smtClean="0">
                <a:solidFill>
                  <a:srgbClr val="000000"/>
                </a:solidFill>
                <a:latin typeface="楷体" pitchFamily="49" charset="-122"/>
                <a:ea typeface="楷体" pitchFamily="49" charset="-122"/>
              </a:rPr>
              <a:t>、</a:t>
            </a:r>
            <a:r>
              <a:rPr kumimoji="1" lang="zh-CN" altLang="en-US" sz="3200" u="sng" dirty="0" smtClean="0">
                <a:solidFill>
                  <a:srgbClr val="000000"/>
                </a:solidFill>
                <a:latin typeface="楷体" pitchFamily="49" charset="-122"/>
                <a:ea typeface="楷体" pitchFamily="49" charset="-122"/>
              </a:rPr>
              <a:t>艺术</a:t>
            </a:r>
            <a:r>
              <a:rPr kumimoji="1" lang="zh-CN" altLang="en-US" sz="3200" dirty="0" smtClean="0">
                <a:solidFill>
                  <a:srgbClr val="000000"/>
                </a:solidFill>
                <a:latin typeface="楷体" pitchFamily="49" charset="-122"/>
                <a:ea typeface="楷体" pitchFamily="49" charset="-122"/>
              </a:rPr>
              <a:t>、</a:t>
            </a:r>
            <a:r>
              <a:rPr kumimoji="1" lang="zh-CN" altLang="en-US" sz="3200" u="sng" dirty="0" smtClean="0">
                <a:solidFill>
                  <a:srgbClr val="000000"/>
                </a:solidFill>
                <a:latin typeface="楷体" pitchFamily="49" charset="-122"/>
                <a:ea typeface="楷体" pitchFamily="49" charset="-122"/>
              </a:rPr>
              <a:t>宗教</a:t>
            </a:r>
            <a:r>
              <a:rPr kumimoji="1" lang="zh-CN" altLang="en-US" sz="3200" dirty="0" smtClean="0">
                <a:solidFill>
                  <a:srgbClr val="000000"/>
                </a:solidFill>
                <a:latin typeface="楷体" pitchFamily="49" charset="-122"/>
                <a:ea typeface="楷体" pitchFamily="49" charset="-122"/>
              </a:rPr>
              <a:t>、</a:t>
            </a:r>
            <a:r>
              <a:rPr kumimoji="1" lang="zh-CN" altLang="en-US" sz="3200" u="sng" dirty="0" smtClean="0">
                <a:solidFill>
                  <a:srgbClr val="000000"/>
                </a:solidFill>
                <a:latin typeface="楷体" pitchFamily="49" charset="-122"/>
                <a:ea typeface="楷体" pitchFamily="49" charset="-122"/>
              </a:rPr>
              <a:t>哲学</a:t>
            </a:r>
            <a:r>
              <a:rPr kumimoji="1" lang="zh-CN" altLang="en-US" sz="3200" dirty="0" smtClean="0">
                <a:solidFill>
                  <a:srgbClr val="000000"/>
                </a:solidFill>
                <a:latin typeface="楷体" pitchFamily="49" charset="-122"/>
                <a:ea typeface="楷体" pitchFamily="49" charset="-122"/>
              </a:rPr>
              <a:t>、</a:t>
            </a:r>
            <a:r>
              <a:rPr kumimoji="1" lang="zh-CN" altLang="en-US" sz="3200" u="sng" dirty="0" smtClean="0">
                <a:solidFill>
                  <a:srgbClr val="000000"/>
                </a:solidFill>
                <a:latin typeface="楷体" pitchFamily="49" charset="-122"/>
                <a:ea typeface="楷体" pitchFamily="49" charset="-122"/>
              </a:rPr>
              <a:t>科学</a:t>
            </a:r>
            <a:r>
              <a:rPr kumimoji="1" lang="zh-CN" altLang="en-US" sz="3200" dirty="0" smtClean="0">
                <a:solidFill>
                  <a:srgbClr val="000000"/>
                </a:solidFill>
                <a:latin typeface="楷体" pitchFamily="49" charset="-122"/>
                <a:ea typeface="楷体" pitchFamily="49" charset="-122"/>
              </a:rPr>
              <a:t>等意识形式。</a:t>
            </a:r>
            <a:endParaRPr kumimoji="0" lang="zh-CN" altLang="en-US" sz="3200" b="0" i="0" u="none" strike="noStrike" kern="1200" cap="none" spc="0" normalizeH="0" baseline="0" noProof="0" dirty="0">
              <a:ln>
                <a:noFill/>
              </a:ln>
              <a:solidFill>
                <a:schemeClr val="tx1"/>
              </a:solidFill>
              <a:effectLst/>
              <a:uLnTx/>
              <a:uFillTx/>
              <a:latin typeface="楷体" pitchFamily="49" charset="-122"/>
              <a:ea typeface="楷体" pitchFamily="49" charset="-122"/>
            </a:endParaRPr>
          </a:p>
        </p:txBody>
      </p:sp>
      <p:sp>
        <p:nvSpPr>
          <p:cNvPr id="7" name="椭圆形标注 6"/>
          <p:cNvSpPr/>
          <p:nvPr/>
        </p:nvSpPr>
        <p:spPr>
          <a:xfrm>
            <a:off x="4286248" y="1785926"/>
            <a:ext cx="2071702" cy="500066"/>
          </a:xfrm>
          <a:prstGeom prst="wedgeEllipseCallout">
            <a:avLst>
              <a:gd name="adj1" fmla="val -101145"/>
              <a:gd name="adj2" fmla="val 23858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自然基础</a:t>
            </a:r>
            <a:endParaRPr lang="zh-CN" altLang="en-U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椭圆形标注 7"/>
          <p:cNvSpPr/>
          <p:nvPr/>
        </p:nvSpPr>
        <p:spPr>
          <a:xfrm>
            <a:off x="6929454" y="1643050"/>
            <a:ext cx="1785950" cy="642942"/>
          </a:xfrm>
          <a:prstGeom prst="wedgeEllipseCallout">
            <a:avLst>
              <a:gd name="adj1" fmla="val -132232"/>
              <a:gd name="adj2" fmla="val 20517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承担着</a:t>
            </a:r>
            <a:endParaRPr lang="zh-CN" altLang="en-US" sz="2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9" name="椭圆形标注 8"/>
          <p:cNvSpPr/>
          <p:nvPr/>
        </p:nvSpPr>
        <p:spPr>
          <a:xfrm>
            <a:off x="6929454" y="4000504"/>
            <a:ext cx="2071702" cy="714380"/>
          </a:xfrm>
          <a:prstGeom prst="wedgeEllipseCallout">
            <a:avLst>
              <a:gd name="adj1" fmla="val -29551"/>
              <a:gd name="adj2" fmla="val -125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决定力量</a:t>
            </a:r>
          </a:p>
        </p:txBody>
      </p:sp>
      <p:cxnSp>
        <p:nvCxnSpPr>
          <p:cNvPr id="11" name="直接连接符 10"/>
          <p:cNvCxnSpPr/>
          <p:nvPr/>
        </p:nvCxnSpPr>
        <p:spPr>
          <a:xfrm flipV="1">
            <a:off x="214282" y="1428736"/>
            <a:ext cx="853200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ox(in)">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Rot="1" noChangeArrowheads="1"/>
          </p:cNvSpPr>
          <p:nvPr>
            <p:ph type="title"/>
          </p:nvPr>
        </p:nvSpPr>
        <p:spPr>
          <a:noFill/>
          <a:ln>
            <a:solidFill>
              <a:srgbClr val="FF0000"/>
            </a:solidFill>
          </a:ln>
        </p:spPr>
        <p:txBody>
          <a:bodyPr>
            <a:normAutofit fontScale="90000"/>
          </a:bodyPr>
          <a:lstStyle/>
          <a:p>
            <a:pPr algn="l">
              <a:buFont typeface="Wingdings" pitchFamily="2" charset="2"/>
              <a:buNone/>
            </a:pPr>
            <a:r>
              <a:rPr lang="en-US" altLang="zh-CN" sz="3600" b="1" dirty="0">
                <a:solidFill>
                  <a:srgbClr val="0000FF"/>
                </a:solidFill>
                <a:latin typeface="楷体" pitchFamily="49" charset="-122"/>
                <a:ea typeface="楷体" pitchFamily="49" charset="-122"/>
              </a:rPr>
              <a:t>    </a:t>
            </a:r>
            <a:r>
              <a:rPr lang="zh-CN" altLang="en-US" sz="3600" dirty="0" smtClean="0">
                <a:solidFill>
                  <a:srgbClr val="000000"/>
                </a:solidFill>
                <a:latin typeface="楷体" pitchFamily="49" charset="-122"/>
                <a:ea typeface="楷体" pitchFamily="49" charset="-122"/>
              </a:rPr>
              <a:t>社会存在</a:t>
            </a:r>
            <a:r>
              <a:rPr lang="zh-CN" altLang="en-US" sz="3600" dirty="0">
                <a:solidFill>
                  <a:srgbClr val="000000"/>
                </a:solidFill>
                <a:latin typeface="楷体" pitchFamily="49" charset="-122"/>
                <a:ea typeface="楷体" pitchFamily="49" charset="-122"/>
              </a:rPr>
              <a:t>与</a:t>
            </a:r>
            <a:r>
              <a:rPr lang="zh-CN" altLang="en-US" sz="3600" dirty="0" smtClean="0">
                <a:solidFill>
                  <a:srgbClr val="000000"/>
                </a:solidFill>
                <a:latin typeface="楷体" pitchFamily="49" charset="-122"/>
                <a:ea typeface="楷体" pitchFamily="49" charset="-122"/>
              </a:rPr>
              <a:t>社会意识的</a:t>
            </a:r>
            <a:r>
              <a:rPr lang="zh-CN" altLang="en-US" sz="3600" dirty="0">
                <a:solidFill>
                  <a:srgbClr val="000000"/>
                </a:solidFill>
                <a:latin typeface="楷体" pitchFamily="49" charset="-122"/>
                <a:ea typeface="楷体" pitchFamily="49" charset="-122"/>
              </a:rPr>
              <a:t>关系问题，是社会历史观的基本问题。</a:t>
            </a:r>
            <a:endParaRPr lang="zh-CN" altLang="en-US" dirty="0">
              <a:solidFill>
                <a:srgbClr val="000000"/>
              </a:solidFill>
              <a:latin typeface="楷体" pitchFamily="49" charset="-122"/>
              <a:ea typeface="楷体" pitchFamily="49" charset="-122"/>
            </a:endParaRPr>
          </a:p>
        </p:txBody>
      </p:sp>
      <p:pic>
        <p:nvPicPr>
          <p:cNvPr id="1026" name="Picture 2"/>
          <p:cNvPicPr>
            <a:picLocks noChangeAspect="1" noChangeArrowheads="1"/>
          </p:cNvPicPr>
          <p:nvPr/>
        </p:nvPicPr>
        <p:blipFill>
          <a:blip r:embed="rId2"/>
          <a:srcRect/>
          <a:stretch>
            <a:fillRect/>
          </a:stretch>
        </p:blipFill>
        <p:spPr bwMode="auto">
          <a:xfrm>
            <a:off x="785786" y="1857364"/>
            <a:ext cx="7917606" cy="4429156"/>
          </a:xfrm>
          <a:prstGeom prst="rect">
            <a:avLst/>
          </a:prstGeom>
          <a:noFill/>
          <a:ln w="9525">
            <a:noFill/>
            <a:miter lim="800000"/>
            <a:headEnd/>
            <a:tailEnd/>
          </a:ln>
          <a:effectLst/>
        </p:spPr>
      </p:pic>
      <p:sp>
        <p:nvSpPr>
          <p:cNvPr id="5" name="椭圆 4"/>
          <p:cNvSpPr/>
          <p:nvPr/>
        </p:nvSpPr>
        <p:spPr>
          <a:xfrm>
            <a:off x="1571604" y="2143116"/>
            <a:ext cx="2428892" cy="714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500694" y="2071678"/>
            <a:ext cx="2428892" cy="714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箭头连接符 7"/>
          <p:cNvCxnSpPr/>
          <p:nvPr/>
        </p:nvCxnSpPr>
        <p:spPr>
          <a:xfrm>
            <a:off x="4143372" y="2357430"/>
            <a:ext cx="1000132" cy="1588"/>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10" name="直接箭头连接符 9"/>
          <p:cNvCxnSpPr/>
          <p:nvPr/>
        </p:nvCxnSpPr>
        <p:spPr>
          <a:xfrm rot="10800000">
            <a:off x="4143372" y="2571744"/>
            <a:ext cx="1071570" cy="1588"/>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sp>
        <p:nvSpPr>
          <p:cNvPr id="12" name="矩形 11"/>
          <p:cNvSpPr/>
          <p:nvPr/>
        </p:nvSpPr>
        <p:spPr>
          <a:xfrm>
            <a:off x="4143372" y="1857364"/>
            <a:ext cx="1107996" cy="369332"/>
          </a:xfrm>
          <a:prstGeom prst="rect">
            <a:avLst/>
          </a:prstGeom>
        </p:spPr>
        <p:txBody>
          <a:bodyPr wrap="none">
            <a:spAutoFit/>
          </a:bodyPr>
          <a:lstStyle/>
          <a:p>
            <a:r>
              <a:rPr lang="zh-CN" altLang="en-US" b="1" dirty="0" smtClean="0">
                <a:solidFill>
                  <a:srgbClr val="FF0000"/>
                </a:solidFill>
                <a:latin typeface="楷体" pitchFamily="49" charset="-122"/>
                <a:ea typeface="楷体" pitchFamily="49" charset="-122"/>
              </a:rPr>
              <a:t>根本对立</a:t>
            </a:r>
            <a:endParaRPr lang="zh-CN" altLang="en-US" b="1" dirty="0">
              <a:solidFill>
                <a:srgbClr val="FF0000"/>
              </a:solidFill>
              <a:latin typeface="楷体" pitchFamily="49" charset="-122"/>
              <a:ea typeface="楷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par>
                                <p:cTn id="11" presetID="4" presetClass="entr" presetSubtype="1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500"/>
                                        <p:tgtEl>
                                          <p:spTgt spid="8"/>
                                        </p:tgtEl>
                                      </p:cBhvr>
                                    </p:animEffect>
                                  </p:childTnLst>
                                </p:cTn>
                              </p:par>
                              <p:par>
                                <p:cTn id="14" presetID="4" presetClass="entr" presetSubtype="16"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ox(in)">
                                      <p:cBhvr>
                                        <p:cTn id="16" dur="500"/>
                                        <p:tgtEl>
                                          <p:spTgt spid="10"/>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ox(in)">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solidFill>
                  <a:srgbClr val="0000CC"/>
                </a:solidFill>
                <a:latin typeface="楷体" pitchFamily="49" charset="-122"/>
                <a:ea typeface="楷体" pitchFamily="49" charset="-122"/>
              </a:rPr>
              <a:t>社会存在与社会意识的辩证关系</a:t>
            </a:r>
            <a:endParaRPr lang="zh-CN" altLang="en-US" b="1" dirty="0">
              <a:solidFill>
                <a:srgbClr val="0000CC"/>
              </a:solidFill>
              <a:latin typeface="楷体" pitchFamily="49" charset="-122"/>
              <a:ea typeface="楷体" pitchFamily="49" charset="-122"/>
            </a:endParaRPr>
          </a:p>
        </p:txBody>
      </p:sp>
      <p:sp>
        <p:nvSpPr>
          <p:cNvPr id="3" name="内容占位符 2"/>
          <p:cNvSpPr>
            <a:spLocks noGrp="1"/>
          </p:cNvSpPr>
          <p:nvPr>
            <p:ph idx="1"/>
          </p:nvPr>
        </p:nvSpPr>
        <p:spPr>
          <a:xfrm>
            <a:off x="457200" y="4572008"/>
            <a:ext cx="8229600" cy="1554155"/>
          </a:xfrm>
        </p:spPr>
        <p:txBody>
          <a:bodyPr>
            <a:normAutofit lnSpcReduction="10000"/>
          </a:bodyPr>
          <a:lstStyle/>
          <a:p>
            <a:r>
              <a:rPr lang="zh-CN" altLang="en-US" dirty="0" smtClean="0">
                <a:latin typeface="楷体" pitchFamily="49" charset="-122"/>
                <a:ea typeface="楷体" pitchFamily="49" charset="-122"/>
              </a:rPr>
              <a:t>社会存在决定社会意识</a:t>
            </a:r>
            <a:endParaRPr lang="en-US" altLang="zh-CN" dirty="0" smtClean="0">
              <a:latin typeface="楷体" pitchFamily="49" charset="-122"/>
              <a:ea typeface="楷体" pitchFamily="49" charset="-122"/>
            </a:endParaRPr>
          </a:p>
          <a:p>
            <a:r>
              <a:rPr lang="zh-CN" altLang="en-US" dirty="0" smtClean="0">
                <a:latin typeface="楷体" pitchFamily="49" charset="-122"/>
                <a:ea typeface="楷体" pitchFamily="49" charset="-122"/>
              </a:rPr>
              <a:t>社会意识是社会存在的反映，并反作用于社会存在。</a:t>
            </a:r>
            <a:endParaRPr lang="zh-CN" altLang="en-US" dirty="0">
              <a:latin typeface="楷体" pitchFamily="49" charset="-122"/>
              <a:ea typeface="楷体" pitchFamily="49" charset="-122"/>
            </a:endParaRPr>
          </a:p>
        </p:txBody>
      </p:sp>
      <p:sp>
        <p:nvSpPr>
          <p:cNvPr id="4" name="矩形 3"/>
          <p:cNvSpPr/>
          <p:nvPr/>
        </p:nvSpPr>
        <p:spPr>
          <a:xfrm>
            <a:off x="1214414" y="2571744"/>
            <a:ext cx="1826141" cy="584775"/>
          </a:xfrm>
          <a:prstGeom prst="rect">
            <a:avLst/>
          </a:prstGeom>
          <a:ln>
            <a:solidFill>
              <a:srgbClr val="FF0000"/>
            </a:solidFill>
          </a:ln>
        </p:spPr>
        <p:txBody>
          <a:bodyPr wrap="none">
            <a:spAutoFit/>
          </a:bodyPr>
          <a:lstStyle/>
          <a:p>
            <a:r>
              <a:rPr lang="zh-CN" altLang="en-US" sz="3200" b="1" dirty="0" smtClean="0">
                <a:solidFill>
                  <a:prstClr val="black"/>
                </a:solidFill>
              </a:rPr>
              <a:t>社会存在</a:t>
            </a:r>
            <a:endParaRPr lang="zh-CN" altLang="en-US" b="1" dirty="0"/>
          </a:p>
        </p:txBody>
      </p:sp>
      <p:sp>
        <p:nvSpPr>
          <p:cNvPr id="5" name="矩形 4"/>
          <p:cNvSpPr/>
          <p:nvPr/>
        </p:nvSpPr>
        <p:spPr>
          <a:xfrm>
            <a:off x="5357818" y="2500306"/>
            <a:ext cx="1826141" cy="584775"/>
          </a:xfrm>
          <a:prstGeom prst="rect">
            <a:avLst/>
          </a:prstGeom>
          <a:ln>
            <a:solidFill>
              <a:srgbClr val="FF0000"/>
            </a:solidFill>
          </a:ln>
        </p:spPr>
        <p:txBody>
          <a:bodyPr wrap="none">
            <a:spAutoFit/>
          </a:bodyPr>
          <a:lstStyle/>
          <a:p>
            <a:r>
              <a:rPr lang="zh-CN" altLang="en-US" sz="3200" b="1" dirty="0" smtClean="0">
                <a:solidFill>
                  <a:prstClr val="black"/>
                </a:solidFill>
              </a:rPr>
              <a:t>社会意识</a:t>
            </a:r>
            <a:endParaRPr lang="zh-CN" altLang="en-US" b="1" dirty="0"/>
          </a:p>
        </p:txBody>
      </p:sp>
      <p:cxnSp>
        <p:nvCxnSpPr>
          <p:cNvPr id="7" name="直接箭头连接符 6"/>
          <p:cNvCxnSpPr/>
          <p:nvPr/>
        </p:nvCxnSpPr>
        <p:spPr>
          <a:xfrm>
            <a:off x="3071802" y="2643182"/>
            <a:ext cx="2214578" cy="1588"/>
          </a:xfrm>
          <a:prstGeom prst="straightConnector1">
            <a:avLst/>
          </a:prstGeom>
          <a:ln w="38100" cmpd="sng">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rot="10800000">
            <a:off x="3071802" y="3000372"/>
            <a:ext cx="214314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3857620" y="2143116"/>
            <a:ext cx="646331" cy="369332"/>
          </a:xfrm>
          <a:prstGeom prst="rect">
            <a:avLst/>
          </a:prstGeom>
          <a:ln>
            <a:solidFill>
              <a:srgbClr val="FF0000"/>
            </a:solidFill>
          </a:ln>
        </p:spPr>
        <p:txBody>
          <a:bodyPr wrap="none">
            <a:spAutoFit/>
          </a:bodyPr>
          <a:lstStyle/>
          <a:p>
            <a:r>
              <a:rPr lang="zh-CN" altLang="en-US" dirty="0" smtClean="0"/>
              <a:t>决定</a:t>
            </a:r>
            <a:endParaRPr lang="zh-CN" altLang="en-US" dirty="0"/>
          </a:p>
        </p:txBody>
      </p:sp>
      <p:sp>
        <p:nvSpPr>
          <p:cNvPr id="10" name="矩形 9"/>
          <p:cNvSpPr/>
          <p:nvPr/>
        </p:nvSpPr>
        <p:spPr>
          <a:xfrm>
            <a:off x="3786182" y="3214686"/>
            <a:ext cx="877163" cy="369332"/>
          </a:xfrm>
          <a:prstGeom prst="rect">
            <a:avLst/>
          </a:prstGeom>
          <a:ln>
            <a:solidFill>
              <a:srgbClr val="FF0000"/>
            </a:solidFill>
          </a:ln>
        </p:spPr>
        <p:txBody>
          <a:bodyPr wrap="none">
            <a:spAutoFit/>
          </a:bodyPr>
          <a:lstStyle/>
          <a:p>
            <a:r>
              <a:rPr lang="zh-CN" altLang="en-US" dirty="0" smtClean="0"/>
              <a:t>反作用</a:t>
            </a:r>
            <a:endParaRPr lang="zh-CN" altLang="en-US" dirty="0"/>
          </a:p>
        </p:txBody>
      </p:sp>
      <p:cxnSp>
        <p:nvCxnSpPr>
          <p:cNvPr id="12" name="直接连接符 11"/>
          <p:cNvCxnSpPr/>
          <p:nvPr/>
        </p:nvCxnSpPr>
        <p:spPr>
          <a:xfrm>
            <a:off x="714348" y="4143380"/>
            <a:ext cx="7786742"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in)">
                                      <p:cBhvr>
                                        <p:cTn id="15" dur="500"/>
                                        <p:tgtEl>
                                          <p:spTgt spid="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ox(i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1+#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box(in)">
                                      <p:cBhvr>
                                        <p:cTn id="29" dur="5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box(in)">
                                      <p:cBhvr>
                                        <p:cTn id="3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b="1" dirty="0" smtClean="0">
                <a:solidFill>
                  <a:srgbClr val="0000CC"/>
                </a:solidFill>
                <a:latin typeface="楷体" pitchFamily="49" charset="-122"/>
                <a:ea typeface="楷体" pitchFamily="49" charset="-122"/>
              </a:rPr>
              <a:t>社会意识的相对独立性表现</a:t>
            </a:r>
            <a:endParaRPr lang="zh-CN" altLang="en-US" sz="3600" b="1" dirty="0">
              <a:solidFill>
                <a:srgbClr val="0000CC"/>
              </a:solidFill>
              <a:latin typeface="楷体" pitchFamily="49" charset="-122"/>
              <a:ea typeface="楷体" pitchFamily="49" charset="-122"/>
            </a:endParaRPr>
          </a:p>
        </p:txBody>
      </p:sp>
      <p:sp>
        <p:nvSpPr>
          <p:cNvPr id="3" name="内容占位符 2"/>
          <p:cNvSpPr>
            <a:spLocks noGrp="1"/>
          </p:cNvSpPr>
          <p:nvPr>
            <p:ph idx="1"/>
          </p:nvPr>
        </p:nvSpPr>
        <p:spPr/>
        <p:txBody>
          <a:bodyPr/>
          <a:lstStyle/>
          <a:p>
            <a:r>
              <a:rPr lang="zh-CN" altLang="en-US" b="1" dirty="0" smtClean="0">
                <a:latin typeface="楷体" pitchFamily="49" charset="-122"/>
                <a:ea typeface="楷体" pitchFamily="49" charset="-122"/>
              </a:rPr>
              <a:t>二者发展的不完全同步性和不平衡性。</a:t>
            </a:r>
            <a:endParaRPr lang="en-US" altLang="zh-CN" b="1" dirty="0" smtClean="0">
              <a:latin typeface="楷体" pitchFamily="49" charset="-122"/>
              <a:ea typeface="楷体" pitchFamily="49" charset="-122"/>
            </a:endParaRPr>
          </a:p>
          <a:p>
            <a:pPr algn="ctr">
              <a:buNone/>
            </a:pPr>
            <a:r>
              <a:rPr lang="zh-CN" altLang="en-US" dirty="0" smtClean="0">
                <a:solidFill>
                  <a:srgbClr val="FF0000"/>
                </a:solidFill>
                <a:latin typeface="楷体" pitchFamily="49" charset="-122"/>
                <a:ea typeface="楷体" pitchFamily="49" charset="-122"/>
              </a:rPr>
              <a:t>落后意识   同步意识  超前意识</a:t>
            </a:r>
            <a:endParaRPr lang="en-US" altLang="zh-CN" dirty="0" smtClean="0">
              <a:solidFill>
                <a:srgbClr val="FF0000"/>
              </a:solidFill>
              <a:latin typeface="楷体" pitchFamily="49" charset="-122"/>
              <a:ea typeface="楷体" pitchFamily="49" charset="-122"/>
            </a:endParaRPr>
          </a:p>
          <a:p>
            <a:r>
              <a:rPr lang="zh-CN" altLang="en-US" b="1" dirty="0" smtClean="0">
                <a:latin typeface="楷体" pitchFamily="49" charset="-122"/>
                <a:ea typeface="楷体" pitchFamily="49" charset="-122"/>
              </a:rPr>
              <a:t>社会意识内部各种形式之间的相互影响及各自具有历史继承性。</a:t>
            </a:r>
            <a:endParaRPr lang="en-US" altLang="zh-CN" b="1" dirty="0" smtClean="0">
              <a:latin typeface="楷体" pitchFamily="49" charset="-122"/>
              <a:ea typeface="楷体" pitchFamily="49" charset="-122"/>
            </a:endParaRPr>
          </a:p>
          <a:p>
            <a:pPr algn="ctr">
              <a:buNone/>
            </a:pPr>
            <a:r>
              <a:rPr lang="zh-CN" altLang="en-US" dirty="0" smtClean="0">
                <a:solidFill>
                  <a:srgbClr val="FF0000"/>
                </a:solidFill>
                <a:latin typeface="楷体" pitchFamily="49" charset="-122"/>
                <a:ea typeface="楷体" pitchFamily="49" charset="-122"/>
              </a:rPr>
              <a:t>原始社会意识</a:t>
            </a:r>
            <a:r>
              <a:rPr lang="en-US" altLang="zh-CN" dirty="0" smtClean="0">
                <a:solidFill>
                  <a:srgbClr val="FF0000"/>
                </a:solidFill>
                <a:latin typeface="楷体" pitchFamily="49" charset="-122"/>
                <a:ea typeface="楷体" pitchFamily="49" charset="-122"/>
              </a:rPr>
              <a:t>………</a:t>
            </a:r>
            <a:r>
              <a:rPr lang="zh-CN" altLang="en-US" dirty="0" smtClean="0">
                <a:solidFill>
                  <a:srgbClr val="FF0000"/>
                </a:solidFill>
                <a:latin typeface="楷体" pitchFamily="49" charset="-122"/>
                <a:ea typeface="楷体" pitchFamily="49" charset="-122"/>
              </a:rPr>
              <a:t>社会主义社会意识</a:t>
            </a:r>
            <a:endParaRPr lang="en-US" altLang="zh-CN" dirty="0" smtClean="0">
              <a:solidFill>
                <a:srgbClr val="FF0000"/>
              </a:solidFill>
              <a:latin typeface="楷体" pitchFamily="49" charset="-122"/>
              <a:ea typeface="楷体" pitchFamily="49" charset="-122"/>
            </a:endParaRPr>
          </a:p>
          <a:p>
            <a:r>
              <a:rPr lang="zh-CN" altLang="en-US" b="1" dirty="0" smtClean="0">
                <a:latin typeface="楷体" pitchFamily="49" charset="-122"/>
                <a:ea typeface="楷体" pitchFamily="49" charset="-122"/>
              </a:rPr>
              <a:t>社会意识对社会存在的能动反作用。</a:t>
            </a:r>
            <a:endParaRPr lang="en-US" altLang="zh-CN" b="1" dirty="0" smtClean="0">
              <a:latin typeface="楷体" pitchFamily="49" charset="-122"/>
              <a:ea typeface="楷体" pitchFamily="49" charset="-122"/>
            </a:endParaRPr>
          </a:p>
          <a:p>
            <a:pPr algn="ctr">
              <a:buNone/>
            </a:pPr>
            <a:r>
              <a:rPr lang="zh-CN" altLang="en-US" dirty="0" smtClean="0">
                <a:solidFill>
                  <a:srgbClr val="FF0000"/>
                </a:solidFill>
                <a:latin typeface="楷体" pitchFamily="49" charset="-122"/>
                <a:ea typeface="楷体" pitchFamily="49" charset="-122"/>
              </a:rPr>
              <a:t>先进社会意识       落后社会意识</a:t>
            </a:r>
            <a:endParaRPr lang="zh-CN" altLang="en-US" dirty="0">
              <a:solidFill>
                <a:srgbClr val="FF0000"/>
              </a:solidFill>
              <a:latin typeface="楷体" pitchFamily="49" charset="-122"/>
              <a:ea typeface="楷体" pitchFamily="49" charset="-122"/>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43608" y="1177974"/>
            <a:ext cx="7144469" cy="907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95536" y="3068960"/>
            <a:ext cx="8229600" cy="2764903"/>
          </a:xfrm>
          <a:ln>
            <a:solidFill>
              <a:srgbClr val="FF0000"/>
            </a:solidFill>
          </a:ln>
        </p:spPr>
        <p:txBody>
          <a:bodyPr>
            <a:normAutofit fontScale="92500" lnSpcReduction="10000"/>
          </a:bodyPr>
          <a:lstStyle/>
          <a:p>
            <a:pPr>
              <a:lnSpc>
                <a:spcPct val="150000"/>
              </a:lnSpc>
            </a:pPr>
            <a:r>
              <a:rPr lang="zh-CN" altLang="en-US" b="1" dirty="0">
                <a:latin typeface="楷体" pitchFamily="49" charset="-122"/>
                <a:ea typeface="楷体" pitchFamily="49" charset="-122"/>
              </a:rPr>
              <a:t>我们党现阶段提出和实施的理论和路线方针政策，之所以正确，就是因为它们都是以我国现时代的社会存在为基础的</a:t>
            </a:r>
            <a:r>
              <a:rPr lang="zh-CN" altLang="en-US" b="1" dirty="0" smtClean="0">
                <a:latin typeface="楷体" pitchFamily="49" charset="-122"/>
                <a:ea typeface="楷体" pitchFamily="49" charset="-122"/>
              </a:rPr>
              <a:t>。</a:t>
            </a:r>
            <a:endParaRPr lang="en-US" altLang="zh-CN" b="1" dirty="0" smtClean="0">
              <a:latin typeface="楷体" pitchFamily="49" charset="-122"/>
              <a:ea typeface="楷体" pitchFamily="49" charset="-122"/>
            </a:endParaRPr>
          </a:p>
          <a:p>
            <a:pPr marL="0" indent="0" algn="r">
              <a:lnSpc>
                <a:spcPct val="150000"/>
              </a:lnSpc>
              <a:buNone/>
            </a:pPr>
            <a:r>
              <a:rPr lang="en-US" altLang="zh-CN" dirty="0" smtClean="0">
                <a:solidFill>
                  <a:srgbClr val="0000FF"/>
                </a:solidFill>
                <a:latin typeface="楷体" pitchFamily="49" charset="-122"/>
                <a:ea typeface="楷体" pitchFamily="49" charset="-122"/>
              </a:rPr>
              <a:t>——</a:t>
            </a:r>
            <a:r>
              <a:rPr lang="zh-CN" altLang="en-US" dirty="0" smtClean="0">
                <a:solidFill>
                  <a:srgbClr val="0000FF"/>
                </a:solidFill>
                <a:latin typeface="楷体" pitchFamily="49" charset="-122"/>
                <a:ea typeface="楷体" pitchFamily="49" charset="-122"/>
              </a:rPr>
              <a:t>习近平</a:t>
            </a:r>
            <a:endParaRPr lang="zh-CN" altLang="en-US" dirty="0">
              <a:solidFill>
                <a:srgbClr val="0000FF"/>
              </a:solidFill>
              <a:latin typeface="楷体" pitchFamily="49" charset="-122"/>
              <a:ea typeface="楷体" pitchFamily="49" charset="-122"/>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5536" y="620688"/>
            <a:ext cx="1955865" cy="18713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35940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b="1" dirty="0" smtClean="0">
                <a:solidFill>
                  <a:srgbClr val="0000FF"/>
                </a:solidFill>
                <a:latin typeface="楷体" pitchFamily="49" charset="-122"/>
                <a:ea typeface="楷体" pitchFamily="49" charset="-122"/>
              </a:rPr>
              <a:t>文化自信</a:t>
            </a:r>
            <a:endParaRPr lang="zh-CN" altLang="en-US" b="1" dirty="0">
              <a:solidFill>
                <a:srgbClr val="0000FF"/>
              </a:solidFill>
              <a:latin typeface="楷体" pitchFamily="49" charset="-122"/>
              <a:ea typeface="楷体" pitchFamily="49" charset="-122"/>
            </a:endParaRPr>
          </a:p>
        </p:txBody>
      </p:sp>
      <p:sp>
        <p:nvSpPr>
          <p:cNvPr id="3" name="内容占位符 2"/>
          <p:cNvSpPr>
            <a:spLocks noGrp="1"/>
          </p:cNvSpPr>
          <p:nvPr>
            <p:ph idx="1"/>
          </p:nvPr>
        </p:nvSpPr>
        <p:spPr/>
        <p:txBody>
          <a:bodyPr/>
          <a:lstStyle/>
          <a:p>
            <a:pPr>
              <a:lnSpc>
                <a:spcPct val="150000"/>
              </a:lnSpc>
            </a:pPr>
            <a:r>
              <a:rPr lang="zh-CN" altLang="en-US" b="1" dirty="0" smtClean="0">
                <a:latin typeface="楷体" pitchFamily="49" charset="-122"/>
                <a:ea typeface="楷体" pitchFamily="49" charset="-122"/>
              </a:rPr>
              <a:t>文化对社会发展重要作用的表现：</a:t>
            </a:r>
            <a:endParaRPr lang="en-US" altLang="zh-CN" b="1" dirty="0" smtClean="0">
              <a:latin typeface="楷体" pitchFamily="49" charset="-122"/>
              <a:ea typeface="楷体" pitchFamily="49" charset="-122"/>
            </a:endParaRPr>
          </a:p>
          <a:p>
            <a:pPr marL="0" indent="0">
              <a:lnSpc>
                <a:spcPct val="150000"/>
              </a:lnSpc>
              <a:buNone/>
            </a:pPr>
            <a:r>
              <a:rPr lang="zh-CN" altLang="en-US" dirty="0">
                <a:latin typeface="楷体" pitchFamily="49" charset="-122"/>
                <a:ea typeface="楷体" pitchFamily="49" charset="-122"/>
              </a:rPr>
              <a:t>一</a:t>
            </a:r>
            <a:r>
              <a:rPr lang="zh-CN" altLang="en-US" dirty="0" smtClean="0">
                <a:latin typeface="楷体" pitchFamily="49" charset="-122"/>
                <a:ea typeface="楷体" pitchFamily="49" charset="-122"/>
              </a:rPr>
              <a:t>是为社会发展提供思想保证</a:t>
            </a:r>
            <a:endParaRPr lang="en-US" altLang="zh-CN" dirty="0" smtClean="0">
              <a:latin typeface="楷体" pitchFamily="49" charset="-122"/>
              <a:ea typeface="楷体" pitchFamily="49" charset="-122"/>
            </a:endParaRPr>
          </a:p>
          <a:p>
            <a:pPr marL="0" indent="0">
              <a:lnSpc>
                <a:spcPct val="150000"/>
              </a:lnSpc>
              <a:buNone/>
            </a:pPr>
            <a:r>
              <a:rPr lang="zh-CN" altLang="en-US" dirty="0">
                <a:latin typeface="楷体" pitchFamily="49" charset="-122"/>
                <a:ea typeface="楷体" pitchFamily="49" charset="-122"/>
              </a:rPr>
              <a:t>二</a:t>
            </a:r>
            <a:r>
              <a:rPr lang="zh-CN" altLang="en-US" dirty="0" smtClean="0">
                <a:latin typeface="楷体" pitchFamily="49" charset="-122"/>
                <a:ea typeface="楷体" pitchFamily="49" charset="-122"/>
              </a:rPr>
              <a:t>是为社会发展提供精神动力</a:t>
            </a:r>
            <a:endParaRPr lang="en-US" altLang="zh-CN" dirty="0" smtClean="0">
              <a:latin typeface="楷体" pitchFamily="49" charset="-122"/>
              <a:ea typeface="楷体" pitchFamily="49" charset="-122"/>
            </a:endParaRPr>
          </a:p>
          <a:p>
            <a:pPr marL="0" indent="0">
              <a:lnSpc>
                <a:spcPct val="150000"/>
              </a:lnSpc>
              <a:buNone/>
            </a:pPr>
            <a:r>
              <a:rPr lang="zh-CN" altLang="en-US" dirty="0">
                <a:latin typeface="楷体" pitchFamily="49" charset="-122"/>
                <a:ea typeface="楷体" pitchFamily="49" charset="-122"/>
              </a:rPr>
              <a:t>三</a:t>
            </a:r>
            <a:r>
              <a:rPr lang="zh-CN" altLang="en-US" dirty="0" smtClean="0">
                <a:latin typeface="楷体" pitchFamily="49" charset="-122"/>
                <a:ea typeface="楷体" pitchFamily="49" charset="-122"/>
              </a:rPr>
              <a:t>是为社会发展提供凝聚力量</a:t>
            </a:r>
            <a:endParaRPr lang="en-US" altLang="zh-CN" dirty="0" smtClean="0">
              <a:latin typeface="楷体" pitchFamily="49" charset="-122"/>
              <a:ea typeface="楷体" pitchFamily="49" charset="-122"/>
            </a:endParaRPr>
          </a:p>
          <a:p>
            <a:pPr marL="0" indent="0">
              <a:lnSpc>
                <a:spcPct val="150000"/>
              </a:lnSpc>
              <a:buNone/>
            </a:pPr>
            <a:r>
              <a:rPr lang="zh-CN" altLang="en-US" dirty="0">
                <a:latin typeface="楷体" pitchFamily="49" charset="-122"/>
                <a:ea typeface="楷体" pitchFamily="49" charset="-122"/>
              </a:rPr>
              <a:t>四</a:t>
            </a:r>
            <a:r>
              <a:rPr lang="zh-CN" altLang="en-US" dirty="0" smtClean="0">
                <a:latin typeface="楷体" pitchFamily="49" charset="-122"/>
                <a:ea typeface="楷体" pitchFamily="49" charset="-122"/>
              </a:rPr>
              <a:t>是为社会发展提供智力支持</a:t>
            </a:r>
            <a:endParaRPr lang="zh-CN" altLang="en-US" dirty="0">
              <a:latin typeface="楷体" pitchFamily="49" charset="-122"/>
              <a:ea typeface="楷体" pitchFamily="49" charset="-122"/>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369" y="1268760"/>
            <a:ext cx="3597870" cy="457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84177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TotalTime>
  <Words>1795</Words>
  <Application>Microsoft Office PowerPoint</Application>
  <PresentationFormat>全屏显示(4:3)</PresentationFormat>
  <Paragraphs>193</Paragraphs>
  <Slides>37</Slides>
  <Notes>1</Notes>
  <HiddenSlides>0</HiddenSlides>
  <MMClips>0</MMClips>
  <ScaleCrop>false</ScaleCrop>
  <HeadingPairs>
    <vt:vector size="4" baseType="variant">
      <vt:variant>
        <vt:lpstr>主题</vt:lpstr>
      </vt:variant>
      <vt:variant>
        <vt:i4>1</vt:i4>
      </vt:variant>
      <vt:variant>
        <vt:lpstr>幻灯片标题</vt:lpstr>
      </vt:variant>
      <vt:variant>
        <vt:i4>37</vt:i4>
      </vt:variant>
    </vt:vector>
  </HeadingPairs>
  <TitlesOfParts>
    <vt:vector size="38" baseType="lpstr">
      <vt:lpstr>Office 主题</vt:lpstr>
      <vt:lpstr>第三章 人类社会及其发展规律</vt:lpstr>
      <vt:lpstr>幻灯片 2</vt:lpstr>
      <vt:lpstr>主要内容</vt:lpstr>
      <vt:lpstr>一、社会历史观的基本问题： 社会存在与社会意识</vt:lpstr>
      <vt:lpstr>    社会存在与社会意识的关系问题，是社会历史观的基本问题。</vt:lpstr>
      <vt:lpstr>社会存在与社会意识的辩证关系</vt:lpstr>
      <vt:lpstr>社会意识的相对独立性表现</vt:lpstr>
      <vt:lpstr>幻灯片 8</vt:lpstr>
      <vt:lpstr>文化自信</vt:lpstr>
      <vt:lpstr>二、社会发展的基本规律</vt:lpstr>
      <vt:lpstr>幻灯片 11</vt:lpstr>
      <vt:lpstr>思考</vt:lpstr>
      <vt:lpstr>生产力与生产关系的相互关系</vt:lpstr>
      <vt:lpstr>幻灯片 14</vt:lpstr>
      <vt:lpstr>生产力生产关系的矛盾运动</vt:lpstr>
      <vt:lpstr>（二）经济基础与上层建筑的矛盾运动及其规律</vt:lpstr>
      <vt:lpstr>上层建筑的构成</vt:lpstr>
      <vt:lpstr>上层建筑一定要适合经济基础状况的规律</vt:lpstr>
      <vt:lpstr>（三）社会形态的更替</vt:lpstr>
      <vt:lpstr>社会形态更替的特点</vt:lpstr>
      <vt:lpstr>幻灯片 21</vt:lpstr>
      <vt:lpstr>幻灯片 22</vt:lpstr>
      <vt:lpstr>幻灯片 23</vt:lpstr>
      <vt:lpstr>幻灯片 24</vt:lpstr>
      <vt:lpstr>（二）阶级斗争是阶级社会发展的直接动力</vt:lpstr>
      <vt:lpstr>阶级分析方法</vt:lpstr>
      <vt:lpstr>（三）社会革命是推动社会发展的重要动力</vt:lpstr>
      <vt:lpstr>（四）改革是推动社会发展的重要动力</vt:lpstr>
      <vt:lpstr>（五）科学技术革命是推动经济和社会发展的强大杠杆</vt:lpstr>
      <vt:lpstr>幻灯片 30</vt:lpstr>
      <vt:lpstr>科学技术的社会作用具有两重性</vt:lpstr>
      <vt:lpstr>四、历史的创造者</vt:lpstr>
      <vt:lpstr>（三）人民群众在创造历史中的决定作用</vt:lpstr>
      <vt:lpstr>    习近平同志在党的十九大报告中把坚持以人民为中心作为新时代坚持和发展中国特色社会主义的重要内容。充分彰显了我们党始终坚持的价值追求。</vt:lpstr>
      <vt:lpstr>（四）杰出人物在社会历史中的作用</vt:lpstr>
      <vt:lpstr>评价历史人物的科学方法</vt:lpstr>
      <vt:lpstr>谢谢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第三讲 人类社会及其发展规律</dc:title>
  <dc:creator>Administrator</dc:creator>
  <cp:lastModifiedBy>new</cp:lastModifiedBy>
  <cp:revision>112</cp:revision>
  <dcterms:created xsi:type="dcterms:W3CDTF">2016-05-22T13:08:10Z</dcterms:created>
  <dcterms:modified xsi:type="dcterms:W3CDTF">2019-09-20T02:32:18Z</dcterms:modified>
</cp:coreProperties>
</file>