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8"/>
  </p:notesMasterIdLst>
  <p:handoutMasterIdLst>
    <p:handoutMasterId r:id="rId39"/>
  </p:handoutMasterIdLst>
  <p:sldIdLst>
    <p:sldId id="279" r:id="rId2"/>
    <p:sldId id="294" r:id="rId3"/>
    <p:sldId id="297" r:id="rId4"/>
    <p:sldId id="451" r:id="rId5"/>
    <p:sldId id="450" r:id="rId6"/>
    <p:sldId id="332" r:id="rId7"/>
    <p:sldId id="336" r:id="rId8"/>
    <p:sldId id="448" r:id="rId9"/>
    <p:sldId id="423" r:id="rId10"/>
    <p:sldId id="439" r:id="rId11"/>
    <p:sldId id="430" r:id="rId12"/>
    <p:sldId id="429" r:id="rId13"/>
    <p:sldId id="435" r:id="rId14"/>
    <p:sldId id="436" r:id="rId15"/>
    <p:sldId id="340" r:id="rId16"/>
    <p:sldId id="341" r:id="rId17"/>
    <p:sldId id="298" r:id="rId18"/>
    <p:sldId id="338" r:id="rId19"/>
    <p:sldId id="359" r:id="rId20"/>
    <p:sldId id="371" r:id="rId21"/>
    <p:sldId id="420" r:id="rId22"/>
    <p:sldId id="422" r:id="rId23"/>
    <p:sldId id="339" r:id="rId24"/>
    <p:sldId id="414" r:id="rId25"/>
    <p:sldId id="379" r:id="rId26"/>
    <p:sldId id="380" r:id="rId27"/>
    <p:sldId id="415" r:id="rId28"/>
    <p:sldId id="427" r:id="rId29"/>
    <p:sldId id="392" r:id="rId30"/>
    <p:sldId id="391" r:id="rId31"/>
    <p:sldId id="403" r:id="rId32"/>
    <p:sldId id="393" r:id="rId33"/>
    <p:sldId id="394" r:id="rId34"/>
    <p:sldId id="395" r:id="rId35"/>
    <p:sldId id="433" r:id="rId36"/>
    <p:sldId id="330"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a:srgbClr val="CC0000"/>
    <a:srgbClr val="5F9966"/>
    <a:srgbClr val="F04A08"/>
    <a:srgbClr val="3181F7"/>
    <a:srgbClr val="FFFFFF"/>
    <a:srgbClr val="FFFF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49" autoAdjust="0"/>
    <p:restoredTop sz="94575" autoAdjust="0"/>
  </p:normalViewPr>
  <p:slideViewPr>
    <p:cSldViewPr>
      <p:cViewPr>
        <p:scale>
          <a:sx n="86" d="100"/>
          <a:sy n="86" d="100"/>
        </p:scale>
        <p:origin x="-1080" y="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312"/>
    </p:cViewPr>
  </p:sorterViewPr>
  <p:notesViewPr>
    <p:cSldViewPr>
      <p:cViewPr varScale="1">
        <p:scale>
          <a:sx n="56" d="100"/>
          <a:sy n="56" d="100"/>
        </p:scale>
        <p:origin x="-1854"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defRPr>
            </a:lvl1pPr>
          </a:lstStyle>
          <a:p>
            <a:pPr>
              <a:defRPr/>
            </a:pPr>
            <a:endParaRPr lang="zh-CN" altLang="en-US"/>
          </a:p>
        </p:txBody>
      </p:sp>
      <p:sp>
        <p:nvSpPr>
          <p:cNvPr id="12493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defRPr>
            </a:lvl1pPr>
          </a:lstStyle>
          <a:p>
            <a:pPr>
              <a:defRPr/>
            </a:pPr>
            <a:endParaRPr lang="en-US" altLang="zh-CN"/>
          </a:p>
        </p:txBody>
      </p:sp>
      <p:sp>
        <p:nvSpPr>
          <p:cNvPr id="12493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defRPr>
            </a:lvl1pPr>
          </a:lstStyle>
          <a:p>
            <a:pPr>
              <a:defRPr/>
            </a:pPr>
            <a:endParaRPr lang="en-US" altLang="zh-CN"/>
          </a:p>
        </p:txBody>
      </p:sp>
      <p:sp>
        <p:nvSpPr>
          <p:cNvPr id="12493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pPr>
              <a:defRPr/>
            </a:pPr>
            <a:fld id="{62F5CDFE-B0DA-49CD-8F6A-DE60A0106F07}" type="slidenum">
              <a:rPr lang="zh-CN" altLang="en-US"/>
              <a:pPr>
                <a:defRPr/>
              </a:pPr>
              <a:t>‹#›</a:t>
            </a:fld>
            <a:endParaRPr lang="en-US" altLang="zh-CN"/>
          </a:p>
        </p:txBody>
      </p:sp>
    </p:spTree>
    <p:extLst>
      <p:ext uri="{BB962C8B-B14F-4D97-AF65-F5344CB8AC3E}">
        <p14:creationId xmlns="" xmlns:p14="http://schemas.microsoft.com/office/powerpoint/2010/main" val="1926856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a:latin typeface="Times New Roman" pitchFamily="18" charset="0"/>
              </a:defRPr>
            </a:lvl1pPr>
          </a:lstStyle>
          <a:p>
            <a:pPr>
              <a:defRPr/>
            </a:pPr>
            <a:endParaRPr lang="zh-CN" altLang="en-US"/>
          </a:p>
        </p:txBody>
      </p:sp>
      <p:sp>
        <p:nvSpPr>
          <p:cNvPr id="174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a:latin typeface="Times New Roman" pitchFamily="18" charset="0"/>
              </a:defRPr>
            </a:lvl1pPr>
          </a:lstStyle>
          <a:p>
            <a:pPr>
              <a:defRPr/>
            </a:pPr>
            <a:endParaRPr lang="en-US" altLang="zh-CN"/>
          </a:p>
        </p:txBody>
      </p:sp>
      <p:sp>
        <p:nvSpPr>
          <p:cNvPr id="665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74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a:latin typeface="Times New Roman" pitchFamily="18" charset="0"/>
              </a:defRPr>
            </a:lvl1pPr>
          </a:lstStyle>
          <a:p>
            <a:pPr>
              <a:defRPr/>
            </a:pPr>
            <a:endParaRPr lang="en-US" altLang="zh-CN"/>
          </a:p>
        </p:txBody>
      </p:sp>
      <p:sp>
        <p:nvSpPr>
          <p:cNvPr id="174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a:latin typeface="Times New Roman" pitchFamily="18" charset="0"/>
              </a:defRPr>
            </a:lvl1pPr>
          </a:lstStyle>
          <a:p>
            <a:pPr>
              <a:defRPr/>
            </a:pPr>
            <a:fld id="{14C46B36-BFA1-43A3-BB48-347E5065AE9B}" type="slidenum">
              <a:rPr lang="zh-CN" altLang="en-US"/>
              <a:pPr>
                <a:defRPr/>
              </a:pPr>
              <a:t>‹#›</a:t>
            </a:fld>
            <a:endParaRPr lang="en-US" altLang="zh-CN"/>
          </a:p>
        </p:txBody>
      </p:sp>
    </p:spTree>
    <p:extLst>
      <p:ext uri="{BB962C8B-B14F-4D97-AF65-F5344CB8AC3E}">
        <p14:creationId xmlns="" xmlns:p14="http://schemas.microsoft.com/office/powerpoint/2010/main" val="3093404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AC9311E2-5BEA-4C3D-9989-8268F7FE50BA}" type="slidenum">
              <a:rPr lang="zh-CN" altLang="en-US" smtClean="0"/>
              <a:pPr/>
              <a:t>25</a:t>
            </a:fld>
            <a:endParaRPr lang="en-US" altLang="zh-CN"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zh-CN" altLang="en-US" smtClean="0"/>
              <a:t>科学发展观，第一要义是发展，核心是以人为本，基本要求是全面协调可持续，根本方法是统筹兼顾。发展对于全面建设小康社会、加快推进社会主义现代化具有决定性意义，解放和发展社会生产力始终是社会主义的根本任务，要牢牢扭住经济建设这个中心，为发展中国特色社会主义打下坚实物质基础。我们党的根本宗旨是全心全意为人民服务，党的一切奋斗和工作都是为了造福人民，要始终把实现好、维护好、发展好最广大人民的根本利益作为党和国家一切工作的出发点和落脚点，做到发展为了人民、发展依靠人民、发展成果由人民共享。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CN" alt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CN" alt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CN" altLang="en-US"/>
            </a:p>
          </p:txBody>
        </p:sp>
        <p:sp>
          <p:nvSpPr>
            <p:cNvPr id="8"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CN" alt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CN" altLang="en-US"/>
            </a:p>
          </p:txBody>
        </p:sp>
        <p:sp>
          <p:nvSpPr>
            <p:cNvPr id="10"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CN" altLang="en-US"/>
            </a:p>
          </p:txBody>
        </p:sp>
        <p:sp>
          <p:nvSpPr>
            <p:cNvPr id="11"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CN" alt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CN" altLang="en-US"/>
            </a:p>
          </p:txBody>
        </p:sp>
        <p:sp>
          <p:nvSpPr>
            <p:cNvPr id="13"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CN" alt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CN" altLang="en-US"/>
            </a:p>
          </p:txBody>
        </p:sp>
        <p:sp>
          <p:nvSpPr>
            <p:cNvPr id="15"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CN" alt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CN" altLang="en-US"/>
            </a:p>
          </p:txBody>
        </p:sp>
        <p:sp>
          <p:nvSpPr>
            <p:cNvPr id="17"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CN" alt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CN" alt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CN" alt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CN" altLang="en-US"/>
            </a:p>
          </p:txBody>
        </p:sp>
        <p:sp>
          <p:nvSpPr>
            <p:cNvPr id="21"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CN" alt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CN" altLang="en-US"/>
            </a:p>
          </p:txBody>
        </p:sp>
        <p:sp>
          <p:nvSpPr>
            <p:cNvPr id="23"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CN" alt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CN" alt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CN" alt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CN" altLang="en-US"/>
            </a:p>
          </p:txBody>
        </p:sp>
        <p:sp>
          <p:nvSpPr>
            <p:cNvPr id="27"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CN" alt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CN" alt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CN" altLang="en-US"/>
            </a:p>
          </p:txBody>
        </p:sp>
        <p:sp>
          <p:nvSpPr>
            <p:cNvPr id="30"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CN" alt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CN" altLang="en-US"/>
            </a:p>
          </p:txBody>
        </p:sp>
        <p:sp>
          <p:nvSpPr>
            <p:cNvPr id="32"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CN" alt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CN" alt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CN" alt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CN" alt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CN" alt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CN" alt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CN" alt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CN" alt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CN" alt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CN" alt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CN" altLang="en-US"/>
              </a:p>
            </p:txBody>
          </p:sp>
        </p:grpSp>
      </p:grpSp>
      <p:sp>
        <p:nvSpPr>
          <p:cNvPr id="259114" name="Rectangle 42"/>
          <p:cNvSpPr>
            <a:spLocks noGrp="1" noChangeArrowheads="1"/>
          </p:cNvSpPr>
          <p:nvPr>
            <p:ph type="ctrTitle" sz="quarter"/>
          </p:nvPr>
        </p:nvSpPr>
        <p:spPr>
          <a:xfrm>
            <a:off x="457200" y="1600200"/>
            <a:ext cx="8229600" cy="1828800"/>
          </a:xfrm>
        </p:spPr>
        <p:txBody>
          <a:bodyPr/>
          <a:lstStyle>
            <a:lvl1pPr>
              <a:defRPr sz="4800"/>
            </a:lvl1pPr>
          </a:lstStyle>
          <a:p>
            <a:r>
              <a:rPr lang="zh-CN" altLang="en-US"/>
              <a:t>单击此处编辑母版标题样式</a:t>
            </a:r>
          </a:p>
        </p:txBody>
      </p:sp>
      <p:sp>
        <p:nvSpPr>
          <p:cNvPr id="25911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zh-CN" altLang="en-US"/>
              <a:t>单击此处编辑母版副标题样式</a:t>
            </a:r>
          </a:p>
        </p:txBody>
      </p:sp>
      <p:sp>
        <p:nvSpPr>
          <p:cNvPr id="44" name="Rectangle 44"/>
          <p:cNvSpPr>
            <a:spLocks noGrp="1" noChangeArrowheads="1"/>
          </p:cNvSpPr>
          <p:nvPr>
            <p:ph type="dt" sz="quarter" idx="10"/>
          </p:nvPr>
        </p:nvSpPr>
        <p:spPr/>
        <p:txBody>
          <a:bodyPr/>
          <a:lstStyle>
            <a:lvl1pPr>
              <a:defRPr/>
            </a:lvl1pPr>
          </a:lstStyle>
          <a:p>
            <a:pPr>
              <a:defRPr/>
            </a:pPr>
            <a:endParaRPr lang="en-US" altLang="zh-CN"/>
          </a:p>
        </p:txBody>
      </p:sp>
      <p:sp>
        <p:nvSpPr>
          <p:cNvPr id="45" name="Rectangle 45"/>
          <p:cNvSpPr>
            <a:spLocks noGrp="1" noChangeArrowheads="1"/>
          </p:cNvSpPr>
          <p:nvPr>
            <p:ph type="ftr" sz="quarter" idx="11"/>
          </p:nvPr>
        </p:nvSpPr>
        <p:spPr/>
        <p:txBody>
          <a:bodyPr/>
          <a:lstStyle>
            <a:lvl1pPr>
              <a:defRPr/>
            </a:lvl1pPr>
          </a:lstStyle>
          <a:p>
            <a:pPr>
              <a:defRPr/>
            </a:pPr>
            <a:endParaRPr lang="en-US" altLang="zh-CN"/>
          </a:p>
        </p:txBody>
      </p:sp>
      <p:sp>
        <p:nvSpPr>
          <p:cNvPr id="46" name="Rectangle 46"/>
          <p:cNvSpPr>
            <a:spLocks noGrp="1" noChangeArrowheads="1"/>
          </p:cNvSpPr>
          <p:nvPr>
            <p:ph type="sldNum" sz="quarter" idx="12"/>
          </p:nvPr>
        </p:nvSpPr>
        <p:spPr/>
        <p:txBody>
          <a:bodyPr/>
          <a:lstStyle>
            <a:lvl1pPr>
              <a:defRPr/>
            </a:lvl1pPr>
          </a:lstStyle>
          <a:p>
            <a:pPr>
              <a:defRPr/>
            </a:pPr>
            <a:fld id="{28CF2CA1-AD24-4DC1-81F2-D9E9CAA9448A}" type="slidenum">
              <a:rPr lang="zh-CN" altLang="en-US"/>
              <a:pPr>
                <a:defRPr/>
              </a:pPr>
              <a:t>‹#›</a:t>
            </a:fld>
            <a:endParaRPr lang="en-US" altLang="zh-CN"/>
          </a:p>
        </p:txBody>
      </p:sp>
    </p:spTree>
  </p:cSld>
  <p:clrMapOvr>
    <a:masterClrMapping/>
  </p:clrMapOvr>
  <p:transition spd="slow">
    <p:pull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6"/>
          <p:cNvSpPr>
            <a:spLocks noGrp="1" noChangeArrowheads="1"/>
          </p:cNvSpPr>
          <p:nvPr>
            <p:ph type="sldNum" sz="quarter" idx="12"/>
          </p:nvPr>
        </p:nvSpPr>
        <p:spPr>
          <a:ln/>
        </p:spPr>
        <p:txBody>
          <a:bodyPr/>
          <a:lstStyle>
            <a:lvl1pPr>
              <a:defRPr/>
            </a:lvl1pPr>
          </a:lstStyle>
          <a:p>
            <a:pPr>
              <a:defRPr/>
            </a:pPr>
            <a:fld id="{DB6BF507-328A-4563-85AE-8E2F170E03B4}" type="slidenum">
              <a:rPr lang="zh-CN" altLang="en-US"/>
              <a:pPr>
                <a:defRPr/>
              </a:pPr>
              <a:t>‹#›</a:t>
            </a:fld>
            <a:endParaRPr lang="en-US" altLang="zh-CN"/>
          </a:p>
        </p:txBody>
      </p:sp>
    </p:spTree>
  </p:cSld>
  <p:clrMapOvr>
    <a:masterClrMapping/>
  </p:clrMapOvr>
  <p:transition spd="slow">
    <p:pull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6"/>
          <p:cNvSpPr>
            <a:spLocks noGrp="1" noChangeArrowheads="1"/>
          </p:cNvSpPr>
          <p:nvPr>
            <p:ph type="sldNum" sz="quarter" idx="12"/>
          </p:nvPr>
        </p:nvSpPr>
        <p:spPr>
          <a:ln/>
        </p:spPr>
        <p:txBody>
          <a:bodyPr/>
          <a:lstStyle>
            <a:lvl1pPr>
              <a:defRPr/>
            </a:lvl1pPr>
          </a:lstStyle>
          <a:p>
            <a:pPr>
              <a:defRPr/>
            </a:pPr>
            <a:fld id="{92F3D473-A2B4-4C15-9481-9FDF674CD5E6}" type="slidenum">
              <a:rPr lang="zh-CN" altLang="en-US"/>
              <a:pPr>
                <a:defRPr/>
              </a:pPr>
              <a:t>‹#›</a:t>
            </a:fld>
            <a:endParaRPr lang="en-US" altLang="zh-CN"/>
          </a:p>
        </p:txBody>
      </p:sp>
    </p:spTree>
  </p:cSld>
  <p:clrMapOvr>
    <a:masterClrMapping/>
  </p:clrMapOvr>
  <p:transition spd="slow">
    <p:pull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46"/>
          <p:cNvSpPr>
            <a:spLocks noGrp="1" noChangeArrowheads="1"/>
          </p:cNvSpPr>
          <p:nvPr>
            <p:ph type="sldNum" sz="quarter" idx="12"/>
          </p:nvPr>
        </p:nvSpPr>
        <p:spPr>
          <a:ln/>
        </p:spPr>
        <p:txBody>
          <a:bodyPr/>
          <a:lstStyle>
            <a:lvl1pPr>
              <a:defRPr/>
            </a:lvl1pPr>
          </a:lstStyle>
          <a:p>
            <a:pPr>
              <a:defRPr/>
            </a:pPr>
            <a:fld id="{E4CE3A07-2DCC-4042-9F5B-62F2E2D2D6F0}" type="slidenum">
              <a:rPr lang="zh-CN" altLang="en-US"/>
              <a:pPr>
                <a:defRPr/>
              </a:pPr>
              <a:t>‹#›</a:t>
            </a:fld>
            <a:endParaRPr lang="en-US" altLang="zh-CN"/>
          </a:p>
        </p:txBody>
      </p:sp>
    </p:spTree>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6"/>
          <p:cNvSpPr>
            <a:spLocks noGrp="1" noChangeArrowheads="1"/>
          </p:cNvSpPr>
          <p:nvPr>
            <p:ph type="sldNum" sz="quarter" idx="12"/>
          </p:nvPr>
        </p:nvSpPr>
        <p:spPr>
          <a:ln/>
        </p:spPr>
        <p:txBody>
          <a:bodyPr/>
          <a:lstStyle>
            <a:lvl1pPr>
              <a:defRPr/>
            </a:lvl1pPr>
          </a:lstStyle>
          <a:p>
            <a:pPr>
              <a:defRPr/>
            </a:pPr>
            <a:fld id="{E62D4009-AC08-4EC6-82DA-54C88241896C}" type="slidenum">
              <a:rPr lang="zh-CN" altLang="en-US"/>
              <a:pPr>
                <a:defRPr/>
              </a:pPr>
              <a:t>‹#›</a:t>
            </a:fld>
            <a:endParaRPr lang="en-US" altLang="zh-CN"/>
          </a:p>
        </p:txBody>
      </p:sp>
    </p:spTree>
  </p:cSld>
  <p:clrMapOvr>
    <a:masterClrMapping/>
  </p:clrMapOvr>
  <p:transition spd="slow">
    <p:pull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46"/>
          <p:cNvSpPr>
            <a:spLocks noGrp="1" noChangeArrowheads="1"/>
          </p:cNvSpPr>
          <p:nvPr>
            <p:ph type="sldNum" sz="quarter" idx="12"/>
          </p:nvPr>
        </p:nvSpPr>
        <p:spPr>
          <a:ln/>
        </p:spPr>
        <p:txBody>
          <a:bodyPr/>
          <a:lstStyle>
            <a:lvl1pPr>
              <a:defRPr/>
            </a:lvl1pPr>
          </a:lstStyle>
          <a:p>
            <a:pPr>
              <a:defRPr/>
            </a:pPr>
            <a:fld id="{839BB96F-6A72-4660-8E94-0E00CDE9BD41}" type="slidenum">
              <a:rPr lang="zh-CN" altLang="en-US"/>
              <a:pPr>
                <a:defRPr/>
              </a:pPr>
              <a:t>‹#›</a:t>
            </a:fld>
            <a:endParaRPr lang="en-US" altLang="zh-CN"/>
          </a:p>
        </p:txBody>
      </p:sp>
    </p:spTree>
  </p:cSld>
  <p:clrMapOvr>
    <a:masterClrMapping/>
  </p:clrMapOvr>
  <p:transition spd="slow">
    <p:pull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6"/>
          <p:cNvSpPr>
            <a:spLocks noGrp="1" noChangeArrowheads="1"/>
          </p:cNvSpPr>
          <p:nvPr>
            <p:ph type="sldNum" sz="quarter" idx="12"/>
          </p:nvPr>
        </p:nvSpPr>
        <p:spPr>
          <a:ln/>
        </p:spPr>
        <p:txBody>
          <a:bodyPr/>
          <a:lstStyle>
            <a:lvl1pPr>
              <a:defRPr/>
            </a:lvl1pPr>
          </a:lstStyle>
          <a:p>
            <a:pPr>
              <a:defRPr/>
            </a:pPr>
            <a:fld id="{906532AB-745F-4267-861B-3556B3933755}" type="slidenum">
              <a:rPr lang="zh-CN" altLang="en-US"/>
              <a:pPr>
                <a:defRPr/>
              </a:pPr>
              <a:t>‹#›</a:t>
            </a:fld>
            <a:endParaRPr lang="en-US" altLang="zh-CN"/>
          </a:p>
        </p:txBody>
      </p:sp>
    </p:spTree>
  </p:cSld>
  <p:clrMapOvr>
    <a:masterClrMapping/>
  </p:clrMapOvr>
  <p:transition spd="slow">
    <p:pull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4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46"/>
          <p:cNvSpPr>
            <a:spLocks noGrp="1" noChangeArrowheads="1"/>
          </p:cNvSpPr>
          <p:nvPr>
            <p:ph type="sldNum" sz="quarter" idx="12"/>
          </p:nvPr>
        </p:nvSpPr>
        <p:spPr>
          <a:ln/>
        </p:spPr>
        <p:txBody>
          <a:bodyPr/>
          <a:lstStyle>
            <a:lvl1pPr>
              <a:defRPr/>
            </a:lvl1pPr>
          </a:lstStyle>
          <a:p>
            <a:pPr>
              <a:defRPr/>
            </a:pPr>
            <a:fld id="{4E79F7C5-876E-4B02-89FC-99CEFE02E249}" type="slidenum">
              <a:rPr lang="zh-CN" altLang="en-US"/>
              <a:pPr>
                <a:defRPr/>
              </a:pPr>
              <a:t>‹#›</a:t>
            </a:fld>
            <a:endParaRPr lang="en-US" altLang="zh-CN"/>
          </a:p>
        </p:txBody>
      </p:sp>
    </p:spTree>
  </p:cSld>
  <p:clrMapOvr>
    <a:masterClrMapping/>
  </p:clrMapOvr>
  <p:transition spd="slow">
    <p:pull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4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46"/>
          <p:cNvSpPr>
            <a:spLocks noGrp="1" noChangeArrowheads="1"/>
          </p:cNvSpPr>
          <p:nvPr>
            <p:ph type="sldNum" sz="quarter" idx="12"/>
          </p:nvPr>
        </p:nvSpPr>
        <p:spPr>
          <a:ln/>
        </p:spPr>
        <p:txBody>
          <a:bodyPr/>
          <a:lstStyle>
            <a:lvl1pPr>
              <a:defRPr/>
            </a:lvl1pPr>
          </a:lstStyle>
          <a:p>
            <a:pPr>
              <a:defRPr/>
            </a:pPr>
            <a:fld id="{9BD8C709-3E8A-460E-A08D-2DFCABB97F4F}" type="slidenum">
              <a:rPr lang="zh-CN" altLang="en-US"/>
              <a:pPr>
                <a:defRPr/>
              </a:pPr>
              <a:t>‹#›</a:t>
            </a:fld>
            <a:endParaRPr lang="en-US" altLang="zh-CN"/>
          </a:p>
        </p:txBody>
      </p:sp>
    </p:spTree>
  </p:cSld>
  <p:clrMapOvr>
    <a:masterClrMapping/>
  </p:clrMapOvr>
  <p:transition spd="slow">
    <p:pull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4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46"/>
          <p:cNvSpPr>
            <a:spLocks noGrp="1" noChangeArrowheads="1"/>
          </p:cNvSpPr>
          <p:nvPr>
            <p:ph type="sldNum" sz="quarter" idx="12"/>
          </p:nvPr>
        </p:nvSpPr>
        <p:spPr>
          <a:ln/>
        </p:spPr>
        <p:txBody>
          <a:bodyPr/>
          <a:lstStyle>
            <a:lvl1pPr>
              <a:defRPr/>
            </a:lvl1pPr>
          </a:lstStyle>
          <a:p>
            <a:pPr>
              <a:defRPr/>
            </a:pPr>
            <a:fld id="{83A74DC8-0B5E-47D9-9396-E90E38C54302}" type="slidenum">
              <a:rPr lang="zh-CN" altLang="en-US"/>
              <a:pPr>
                <a:defRPr/>
              </a:pPr>
              <a:t>‹#›</a:t>
            </a:fld>
            <a:endParaRPr lang="en-US" altLang="zh-CN"/>
          </a:p>
        </p:txBody>
      </p:sp>
    </p:spTree>
  </p:cSld>
  <p:clrMapOvr>
    <a:masterClrMapping/>
  </p:clrMapOvr>
  <p:transition spd="slow">
    <p:pull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6"/>
          <p:cNvSpPr>
            <a:spLocks noGrp="1" noChangeArrowheads="1"/>
          </p:cNvSpPr>
          <p:nvPr>
            <p:ph type="sldNum" sz="quarter" idx="12"/>
          </p:nvPr>
        </p:nvSpPr>
        <p:spPr>
          <a:ln/>
        </p:spPr>
        <p:txBody>
          <a:bodyPr/>
          <a:lstStyle>
            <a:lvl1pPr>
              <a:defRPr/>
            </a:lvl1pPr>
          </a:lstStyle>
          <a:p>
            <a:pPr>
              <a:defRPr/>
            </a:pPr>
            <a:fld id="{52B23D89-EAAA-47AE-9D1C-0572C1949787}" type="slidenum">
              <a:rPr lang="zh-CN" altLang="en-US"/>
              <a:pPr>
                <a:defRPr/>
              </a:pPr>
              <a:t>‹#›</a:t>
            </a:fld>
            <a:endParaRPr lang="en-US" altLang="zh-CN"/>
          </a:p>
        </p:txBody>
      </p:sp>
    </p:spTree>
  </p:cSld>
  <p:clrMapOvr>
    <a:masterClrMapping/>
  </p:clrMapOvr>
  <p:transition spd="slow">
    <p:pull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4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46"/>
          <p:cNvSpPr>
            <a:spLocks noGrp="1" noChangeArrowheads="1"/>
          </p:cNvSpPr>
          <p:nvPr>
            <p:ph type="sldNum" sz="quarter" idx="12"/>
          </p:nvPr>
        </p:nvSpPr>
        <p:spPr>
          <a:ln/>
        </p:spPr>
        <p:txBody>
          <a:bodyPr/>
          <a:lstStyle>
            <a:lvl1pPr>
              <a:defRPr/>
            </a:lvl1pPr>
          </a:lstStyle>
          <a:p>
            <a:pPr>
              <a:defRPr/>
            </a:pPr>
            <a:fld id="{8A672407-392E-47E2-BE47-40BFB147B13D}" type="slidenum">
              <a:rPr lang="zh-CN" altLang="en-US"/>
              <a:pPr>
                <a:defRPr/>
              </a:pPr>
              <a:t>‹#›</a:t>
            </a:fld>
            <a:endParaRPr lang="en-US" altLang="zh-CN"/>
          </a:p>
        </p:txBody>
      </p:sp>
    </p:spTree>
  </p:cSld>
  <p:clrMapOvr>
    <a:masterClrMapping/>
  </p:clrMapOvr>
  <p:transition spd="slow">
    <p:pull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25805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zh-CN" altLang="en-US"/>
            </a:p>
          </p:txBody>
        </p:sp>
        <p:sp>
          <p:nvSpPr>
            <p:cNvPr id="25805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CN" altLang="en-US"/>
            </a:p>
          </p:txBody>
        </p:sp>
        <p:sp>
          <p:nvSpPr>
            <p:cNvPr id="25805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zh-CN" altLang="en-US"/>
            </a:p>
          </p:txBody>
        </p:sp>
        <p:sp>
          <p:nvSpPr>
            <p:cNvPr id="25805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CN" altLang="en-US"/>
            </a:p>
          </p:txBody>
        </p:sp>
        <p:sp>
          <p:nvSpPr>
            <p:cNvPr id="25805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zh-CN" altLang="en-US"/>
            </a:p>
          </p:txBody>
        </p:sp>
        <p:sp>
          <p:nvSpPr>
            <p:cNvPr id="25805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a:defRPr/>
              </a:pPr>
              <a:endParaRPr lang="zh-CN" altLang="en-US"/>
            </a:p>
          </p:txBody>
        </p:sp>
        <p:sp>
          <p:nvSpPr>
            <p:cNvPr id="25805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a:defRPr/>
              </a:pPr>
              <a:endParaRPr lang="zh-CN" altLang="en-US"/>
            </a:p>
          </p:txBody>
        </p:sp>
        <p:sp>
          <p:nvSpPr>
            <p:cNvPr id="25805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CN" altLang="en-US"/>
            </a:p>
          </p:txBody>
        </p:sp>
        <p:sp>
          <p:nvSpPr>
            <p:cNvPr id="25805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a:defRPr/>
              </a:pPr>
              <a:endParaRPr lang="zh-CN" altLang="en-US"/>
            </a:p>
          </p:txBody>
        </p:sp>
        <p:sp>
          <p:nvSpPr>
            <p:cNvPr id="25806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zh-CN" altLang="en-US"/>
            </a:p>
          </p:txBody>
        </p:sp>
        <p:sp>
          <p:nvSpPr>
            <p:cNvPr id="25806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a:defRPr/>
              </a:pPr>
              <a:endParaRPr lang="zh-CN" altLang="en-US"/>
            </a:p>
          </p:txBody>
        </p:sp>
        <p:sp>
          <p:nvSpPr>
            <p:cNvPr id="25806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zh-CN" altLang="en-US"/>
            </a:p>
          </p:txBody>
        </p:sp>
        <p:sp>
          <p:nvSpPr>
            <p:cNvPr id="25806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zh-CN" altLang="en-US"/>
            </a:p>
          </p:txBody>
        </p:sp>
        <p:sp>
          <p:nvSpPr>
            <p:cNvPr id="25806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zh-CN" altLang="en-US"/>
            </a:p>
          </p:txBody>
        </p:sp>
        <p:sp>
          <p:nvSpPr>
            <p:cNvPr id="25806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zh-CN" altLang="en-US"/>
            </a:p>
          </p:txBody>
        </p:sp>
        <p:sp>
          <p:nvSpPr>
            <p:cNvPr id="25806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zh-CN" altLang="en-US"/>
            </a:p>
          </p:txBody>
        </p:sp>
        <p:sp>
          <p:nvSpPr>
            <p:cNvPr id="25806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a:defRPr/>
              </a:pPr>
              <a:endParaRPr lang="zh-CN" altLang="en-US"/>
            </a:p>
          </p:txBody>
        </p:sp>
        <p:sp>
          <p:nvSpPr>
            <p:cNvPr id="25806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zh-CN" altLang="en-US"/>
            </a:p>
          </p:txBody>
        </p:sp>
        <p:sp>
          <p:nvSpPr>
            <p:cNvPr id="25806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a:defRPr/>
              </a:pPr>
              <a:endParaRPr lang="zh-CN" altLang="en-US"/>
            </a:p>
          </p:txBody>
        </p:sp>
        <p:sp>
          <p:nvSpPr>
            <p:cNvPr id="25807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zh-CN" altLang="en-US"/>
            </a:p>
          </p:txBody>
        </p:sp>
        <p:sp>
          <p:nvSpPr>
            <p:cNvPr id="25807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zh-CN" altLang="en-US"/>
            </a:p>
          </p:txBody>
        </p:sp>
        <p:sp>
          <p:nvSpPr>
            <p:cNvPr id="25807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zh-CN" altLang="en-US"/>
            </a:p>
          </p:txBody>
        </p:sp>
        <p:sp>
          <p:nvSpPr>
            <p:cNvPr id="25807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a:defRPr/>
              </a:pPr>
              <a:endParaRPr lang="zh-CN" altLang="en-US"/>
            </a:p>
          </p:txBody>
        </p:sp>
        <p:sp>
          <p:nvSpPr>
            <p:cNvPr id="25807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zh-CN" altLang="en-US"/>
            </a:p>
          </p:txBody>
        </p:sp>
        <p:sp>
          <p:nvSpPr>
            <p:cNvPr id="25807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zh-CN" altLang="en-US"/>
            </a:p>
          </p:txBody>
        </p:sp>
        <p:sp>
          <p:nvSpPr>
            <p:cNvPr id="25807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a:defRPr/>
              </a:pPr>
              <a:endParaRPr lang="zh-CN" altLang="en-US"/>
            </a:p>
          </p:txBody>
        </p:sp>
        <p:sp>
          <p:nvSpPr>
            <p:cNvPr id="25807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zh-CN" altLang="en-US"/>
            </a:p>
          </p:txBody>
        </p:sp>
        <p:sp>
          <p:nvSpPr>
            <p:cNvPr id="25807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a:defRPr/>
              </a:pPr>
              <a:endParaRPr lang="zh-CN" altLang="en-US"/>
            </a:p>
          </p:txBody>
        </p:sp>
        <p:sp>
          <p:nvSpPr>
            <p:cNvPr id="25807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zh-CN" altLang="en-US"/>
            </a:p>
          </p:txBody>
        </p:sp>
        <p:sp>
          <p:nvSpPr>
            <p:cNvPr id="25808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zh-CN" altLang="en-US"/>
            </a:p>
          </p:txBody>
        </p:sp>
        <p:sp>
          <p:nvSpPr>
            <p:cNvPr id="25808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zh-CN" altLang="en-US"/>
            </a:p>
          </p:txBody>
        </p:sp>
        <p:sp>
          <p:nvSpPr>
            <p:cNvPr id="25808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zh-CN" altLang="en-US"/>
            </a:p>
          </p:txBody>
        </p:sp>
        <p:sp>
          <p:nvSpPr>
            <p:cNvPr id="25808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zh-CN" altLang="en-US"/>
            </a:p>
          </p:txBody>
        </p:sp>
        <p:sp>
          <p:nvSpPr>
            <p:cNvPr id="25808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zh-CN" altLang="en-US"/>
            </a:p>
          </p:txBody>
        </p:sp>
        <p:sp>
          <p:nvSpPr>
            <p:cNvPr id="25808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zh-CN" altLang="en-US"/>
            </a:p>
          </p:txBody>
        </p:sp>
        <p:sp>
          <p:nvSpPr>
            <p:cNvPr id="25808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zh-CN" altLang="en-US"/>
            </a:p>
          </p:txBody>
        </p:sp>
        <p:grpSp>
          <p:nvGrpSpPr>
            <p:cNvPr id="1068" name="Group 39"/>
            <p:cNvGrpSpPr>
              <a:grpSpLocks/>
            </p:cNvGrpSpPr>
            <p:nvPr userDrawn="1"/>
          </p:nvGrpSpPr>
          <p:grpSpPr bwMode="auto">
            <a:xfrm>
              <a:off x="0" y="1632"/>
              <a:ext cx="5758" cy="1858"/>
              <a:chOff x="0" y="1632"/>
              <a:chExt cx="5758" cy="1858"/>
            </a:xfrm>
          </p:grpSpPr>
          <p:sp>
            <p:nvSpPr>
              <p:cNvPr id="25808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zh-CN" altLang="en-US"/>
              </a:p>
            </p:txBody>
          </p:sp>
          <p:sp>
            <p:nvSpPr>
              <p:cNvPr id="25808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zh-CN" altLang="en-US"/>
              </a:p>
            </p:txBody>
          </p:sp>
        </p:grpSp>
      </p:grpSp>
      <p:sp>
        <p:nvSpPr>
          <p:cNvPr id="25809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5809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5809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en-US" altLang="zh-CN"/>
          </a:p>
        </p:txBody>
      </p:sp>
      <p:sp>
        <p:nvSpPr>
          <p:cNvPr id="25809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en-US" altLang="zh-CN"/>
          </a:p>
        </p:txBody>
      </p:sp>
      <p:sp>
        <p:nvSpPr>
          <p:cNvPr id="25809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9839D65D-FBB7-44B4-98E0-714AFED6388E}" type="slidenum">
              <a:rPr lang="zh-CN" altLang="en-US"/>
              <a:pPr>
                <a:defRPr/>
              </a:pPr>
              <a:t>‹#›</a:t>
            </a:fld>
            <a:endParaRPr lang="en-US" altLang="zh-CN"/>
          </a:p>
        </p:txBody>
      </p:sp>
    </p:spTree>
  </p:cSld>
  <p:clrMap bg1="dk2" tx1="lt1" bg2="dk1" tx2="lt2" accent1="accent1" accent2="accent2" accent3="accent3" accent4="accent4" accent5="accent5" accent6="accent6" hlink="hlink" folHlink="folHlink"/>
  <p:sldLayoutIdLst>
    <p:sldLayoutId id="2147483734"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spd="slow">
    <p:pull dir="ru"/>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宋体" pitchFamily="2" charset="-122"/>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5"/>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6"/>
        </a:buBlip>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pitchFamily="2" charset="2"/>
        <a:buBlip>
          <a:blip r:embed="rId17"/>
        </a:buBlip>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7" descr="001"/>
          <p:cNvPicPr>
            <a:picLocks noChangeAspect="1" noChangeArrowheads="1"/>
          </p:cNvPicPr>
          <p:nvPr/>
        </p:nvPicPr>
        <p:blipFill>
          <a:blip r:embed="rId2" cstate="print"/>
          <a:srcRect/>
          <a:stretch>
            <a:fillRect/>
          </a:stretch>
        </p:blipFill>
        <p:spPr bwMode="auto">
          <a:xfrm>
            <a:off x="49213" y="2533650"/>
            <a:ext cx="4306887" cy="4279900"/>
          </a:xfrm>
          <a:prstGeom prst="rect">
            <a:avLst/>
          </a:prstGeom>
          <a:noFill/>
          <a:ln w="9525">
            <a:noFill/>
            <a:miter lim="800000"/>
            <a:headEnd/>
            <a:tailEnd/>
          </a:ln>
        </p:spPr>
      </p:pic>
      <p:sp>
        <p:nvSpPr>
          <p:cNvPr id="3075" name="Text Box 2"/>
          <p:cNvSpPr txBox="1">
            <a:spLocks noChangeArrowheads="1"/>
          </p:cNvSpPr>
          <p:nvPr/>
        </p:nvSpPr>
        <p:spPr bwMode="auto">
          <a:xfrm>
            <a:off x="1116013" y="404813"/>
            <a:ext cx="7272337" cy="1922462"/>
          </a:xfrm>
          <a:prstGeom prst="rect">
            <a:avLst/>
          </a:prstGeom>
          <a:noFill/>
          <a:ln w="9525">
            <a:noFill/>
            <a:miter lim="800000"/>
            <a:headEnd/>
            <a:tailEnd/>
          </a:ln>
        </p:spPr>
        <p:txBody>
          <a:bodyPr>
            <a:spAutoFit/>
          </a:bodyPr>
          <a:lstStyle/>
          <a:p>
            <a:pPr algn="ctr">
              <a:spcBef>
                <a:spcPct val="50000"/>
              </a:spcBef>
            </a:pPr>
            <a:r>
              <a:rPr kumimoji="1" lang="zh-CN" altLang="en-US" sz="4800" b="1" dirty="0" smtClean="0">
                <a:solidFill>
                  <a:srgbClr val="FF0000"/>
                </a:solidFill>
                <a:latin typeface="黑体" pitchFamily="49" charset="-122"/>
                <a:ea typeface="黑体" pitchFamily="49" charset="-122"/>
              </a:rPr>
              <a:t>第二章</a:t>
            </a:r>
            <a:r>
              <a:rPr kumimoji="1" lang="en-US" altLang="zh-CN" sz="4800" b="1" dirty="0" smtClean="0">
                <a:solidFill>
                  <a:srgbClr val="FF0000"/>
                </a:solidFill>
                <a:latin typeface="黑体" pitchFamily="49" charset="-122"/>
                <a:ea typeface="黑体" pitchFamily="49" charset="-122"/>
              </a:rPr>
              <a:t> </a:t>
            </a:r>
            <a:endParaRPr kumimoji="1" lang="en-US" altLang="zh-CN" sz="4800" b="1" dirty="0">
              <a:solidFill>
                <a:srgbClr val="FF0000"/>
              </a:solidFill>
              <a:latin typeface="黑体" pitchFamily="49" charset="-122"/>
              <a:ea typeface="黑体" pitchFamily="49" charset="-122"/>
            </a:endParaRPr>
          </a:p>
          <a:p>
            <a:pPr algn="ctr">
              <a:spcBef>
                <a:spcPct val="50000"/>
              </a:spcBef>
            </a:pPr>
            <a:r>
              <a:rPr kumimoji="1" lang="zh-CN" altLang="en-US" sz="4800" b="1" dirty="0" smtClean="0">
                <a:solidFill>
                  <a:srgbClr val="FF0000"/>
                </a:solidFill>
                <a:latin typeface="黑体" pitchFamily="49" charset="-122"/>
                <a:ea typeface="黑体" pitchFamily="49" charset="-122"/>
              </a:rPr>
              <a:t>实践与认识及其</a:t>
            </a:r>
            <a:r>
              <a:rPr kumimoji="1" lang="zh-CN" altLang="en-US" sz="4800" b="1" dirty="0">
                <a:solidFill>
                  <a:srgbClr val="FF0000"/>
                </a:solidFill>
                <a:latin typeface="黑体" pitchFamily="49" charset="-122"/>
                <a:ea typeface="黑体" pitchFamily="49" charset="-122"/>
              </a:rPr>
              <a:t>发展规律</a:t>
            </a:r>
          </a:p>
        </p:txBody>
      </p:sp>
      <p:sp>
        <p:nvSpPr>
          <p:cNvPr id="3076" name="Text Box 6"/>
          <p:cNvSpPr txBox="1">
            <a:spLocks noChangeArrowheads="1"/>
          </p:cNvSpPr>
          <p:nvPr/>
        </p:nvSpPr>
        <p:spPr bwMode="auto">
          <a:xfrm>
            <a:off x="4500563" y="4437063"/>
            <a:ext cx="3311525" cy="579437"/>
          </a:xfrm>
          <a:prstGeom prst="rect">
            <a:avLst/>
          </a:prstGeom>
          <a:noFill/>
          <a:ln w="9525">
            <a:noFill/>
            <a:miter lim="800000"/>
            <a:headEnd/>
            <a:tailEnd/>
          </a:ln>
        </p:spPr>
        <p:txBody>
          <a:bodyPr>
            <a:spAutoFit/>
          </a:bodyPr>
          <a:lstStyle/>
          <a:p>
            <a:pPr algn="ctr">
              <a:spcBef>
                <a:spcPct val="50000"/>
              </a:spcBef>
            </a:pPr>
            <a:r>
              <a:rPr lang="en-US" altLang="zh-CN" sz="3200" dirty="0" smtClean="0">
                <a:solidFill>
                  <a:srgbClr val="02080A"/>
                </a:solidFill>
                <a:latin typeface="楷体_GB2312" pitchFamily="49" charset="-122"/>
                <a:ea typeface="楷体_GB2312" pitchFamily="49" charset="-122"/>
              </a:rPr>
              <a:t>2019.04</a:t>
            </a:r>
            <a:endParaRPr lang="en-US" altLang="zh-CN" sz="3200" dirty="0">
              <a:solidFill>
                <a:srgbClr val="02080A"/>
              </a:solidFill>
              <a:latin typeface="楷体_GB2312" pitchFamily="49" charset="-122"/>
              <a:ea typeface="楷体_GB2312" pitchFamily="49" charset="-122"/>
            </a:endParaRPr>
          </a:p>
        </p:txBody>
      </p:sp>
    </p:spTree>
  </p:cSld>
  <p:clrMapOvr>
    <a:masterClrMapping/>
  </p:clrMapOvr>
  <p:transition spd="slow">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kumimoji="1" lang="zh-CN" altLang="en-US" sz="3600" b="1" dirty="0" smtClean="0">
                <a:solidFill>
                  <a:srgbClr val="000000"/>
                </a:solidFill>
                <a:effectLst/>
                <a:latin typeface="楷体" pitchFamily="49" charset="-122"/>
                <a:ea typeface="楷体" pitchFamily="49" charset="-122"/>
              </a:rPr>
              <a:t>（</a:t>
            </a:r>
            <a:r>
              <a:rPr kumimoji="1" lang="en-US" altLang="zh-CN" sz="3600" b="1" dirty="0" smtClean="0">
                <a:solidFill>
                  <a:srgbClr val="000000"/>
                </a:solidFill>
                <a:effectLst/>
                <a:latin typeface="楷体" pitchFamily="49" charset="-122"/>
                <a:ea typeface="楷体" pitchFamily="49" charset="-122"/>
              </a:rPr>
              <a:t>4</a:t>
            </a:r>
            <a:r>
              <a:rPr kumimoji="1" lang="zh-CN" altLang="en-US" sz="3600" b="1" dirty="0" smtClean="0">
                <a:solidFill>
                  <a:srgbClr val="000000"/>
                </a:solidFill>
                <a:effectLst/>
                <a:latin typeface="楷体" pitchFamily="49" charset="-122"/>
                <a:ea typeface="楷体" pitchFamily="49" charset="-122"/>
              </a:rPr>
              <a:t>）人的思维能力的至上性和非至上性</a:t>
            </a:r>
          </a:p>
        </p:txBody>
      </p:sp>
      <p:sp>
        <p:nvSpPr>
          <p:cNvPr id="276483" name="Rectangle 3"/>
          <p:cNvSpPr>
            <a:spLocks noGrp="1" noChangeArrowheads="1"/>
          </p:cNvSpPr>
          <p:nvPr>
            <p:ph type="body" idx="1"/>
          </p:nvPr>
        </p:nvSpPr>
        <p:spPr>
          <a:xfrm>
            <a:off x="457200" y="1500175"/>
            <a:ext cx="8229600" cy="1928826"/>
          </a:xfrm>
        </p:spPr>
        <p:txBody>
          <a:bodyPr/>
          <a:lstStyle/>
          <a:p>
            <a:pPr eaLnBrk="1" hangingPunct="1">
              <a:buFont typeface="Wingdings" pitchFamily="2" charset="2"/>
              <a:buNone/>
              <a:defRPr/>
            </a:pPr>
            <a:r>
              <a:rPr lang="zh-CN" altLang="en-US" dirty="0" smtClean="0">
                <a:solidFill>
                  <a:srgbClr val="000000"/>
                </a:solidFill>
                <a:effectLst>
                  <a:outerShdw blurRad="38100" dist="38100" dir="2700000" algn="tl">
                    <a:srgbClr val="FFFFFF"/>
                  </a:outerShdw>
                </a:effectLst>
                <a:ea typeface="楷体_GB2312" pitchFamily="49" charset="-122"/>
              </a:rPr>
              <a:t>        </a:t>
            </a:r>
            <a:r>
              <a:rPr lang="zh-CN" altLang="en-US" dirty="0" smtClean="0">
                <a:solidFill>
                  <a:srgbClr val="000000"/>
                </a:solidFill>
                <a:effectLst/>
                <a:latin typeface="楷体" pitchFamily="49" charset="-122"/>
                <a:ea typeface="楷体" pitchFamily="49" charset="-122"/>
              </a:rPr>
              <a:t>从人的思维本性来看：能够认识无限发展着的客观世界。</a:t>
            </a:r>
          </a:p>
          <a:p>
            <a:pPr eaLnBrk="1" hangingPunct="1">
              <a:buFont typeface="Wingdings" pitchFamily="2" charset="2"/>
              <a:buNone/>
              <a:defRPr/>
            </a:pPr>
            <a:r>
              <a:rPr lang="zh-CN" altLang="en-US" dirty="0" smtClean="0">
                <a:solidFill>
                  <a:srgbClr val="000000"/>
                </a:solidFill>
                <a:effectLst/>
                <a:latin typeface="楷体" pitchFamily="49" charset="-122"/>
                <a:ea typeface="楷体" pitchFamily="49" charset="-122"/>
              </a:rPr>
              <a:t>    从认识程度来看：受到多种因素的制约。</a:t>
            </a:r>
          </a:p>
        </p:txBody>
      </p:sp>
      <p:sp>
        <p:nvSpPr>
          <p:cNvPr id="29698" name="AutoShape 2" descr="https://i04picsos.sogoucdn.com/82b72e38830193c7"/>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29700" name="AutoShape 4" descr="http://s10.sinaimg.cn/middle/479af45bxb9641412d529&amp;690"/>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29701" name="Picture 5" descr="C:\Users\Administrator\Desktop\479af45bxb9641412d529.jpg"/>
          <p:cNvPicPr>
            <a:picLocks noChangeAspect="1" noChangeArrowheads="1"/>
          </p:cNvPicPr>
          <p:nvPr/>
        </p:nvPicPr>
        <p:blipFill>
          <a:blip r:embed="rId2"/>
          <a:srcRect/>
          <a:stretch>
            <a:fillRect/>
          </a:stretch>
        </p:blipFill>
        <p:spPr bwMode="auto">
          <a:xfrm>
            <a:off x="4857752" y="3643314"/>
            <a:ext cx="3690175" cy="2786082"/>
          </a:xfrm>
          <a:prstGeom prst="rect">
            <a:avLst/>
          </a:prstGeom>
          <a:noFill/>
        </p:spPr>
      </p:pic>
      <p:pic>
        <p:nvPicPr>
          <p:cNvPr id="29702" name="Picture 6" descr="C:\Users\Administrator\Desktop\63d396b7g74d78e4f8988&amp;690.jpg"/>
          <p:cNvPicPr>
            <a:picLocks noChangeAspect="1" noChangeArrowheads="1"/>
          </p:cNvPicPr>
          <p:nvPr/>
        </p:nvPicPr>
        <p:blipFill>
          <a:blip r:embed="rId3"/>
          <a:srcRect/>
          <a:stretch>
            <a:fillRect/>
          </a:stretch>
        </p:blipFill>
        <p:spPr bwMode="auto">
          <a:xfrm>
            <a:off x="500034" y="3786190"/>
            <a:ext cx="4059205" cy="2352682"/>
          </a:xfrm>
          <a:prstGeom prst="rect">
            <a:avLst/>
          </a:prstGeom>
          <a:noFill/>
        </p:spPr>
      </p:pic>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702"/>
                                        </p:tgtEl>
                                        <p:attrNameLst>
                                          <p:attrName>style.visibility</p:attrName>
                                        </p:attrNameLst>
                                      </p:cBhvr>
                                      <p:to>
                                        <p:strVal val="visible"/>
                                      </p:to>
                                    </p:set>
                                    <p:animEffect transition="in" filter="box(in)">
                                      <p:cBhvr>
                                        <p:cTn id="7" dur="500"/>
                                        <p:tgtEl>
                                          <p:spTgt spid="29702"/>
                                        </p:tgtEl>
                                      </p:cBhvr>
                                    </p:animEffect>
                                  </p:childTnLst>
                                </p:cTn>
                              </p:par>
                              <p:par>
                                <p:cTn id="8" presetID="4" presetClass="entr" presetSubtype="16" fill="hold" nodeType="withEffect">
                                  <p:stCondLst>
                                    <p:cond delay="0"/>
                                  </p:stCondLst>
                                  <p:childTnLst>
                                    <p:set>
                                      <p:cBhvr>
                                        <p:cTn id="9" dur="1" fill="hold">
                                          <p:stCondLst>
                                            <p:cond delay="0"/>
                                          </p:stCondLst>
                                        </p:cTn>
                                        <p:tgtEl>
                                          <p:spTgt spid="29701"/>
                                        </p:tgtEl>
                                        <p:attrNameLst>
                                          <p:attrName>style.visibility</p:attrName>
                                        </p:attrNameLst>
                                      </p:cBhvr>
                                      <p:to>
                                        <p:strVal val="visible"/>
                                      </p:to>
                                    </p:set>
                                    <p:animEffect transition="in" filter="box(in)">
                                      <p:cBhvr>
                                        <p:cTn id="10"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714348" y="428604"/>
            <a:ext cx="6316679" cy="584775"/>
          </a:xfrm>
          <a:prstGeom prst="rect">
            <a:avLst/>
          </a:prstGeom>
          <a:noFill/>
          <a:ln w="9525">
            <a:noFill/>
            <a:miter lim="800000"/>
            <a:headEnd/>
            <a:tailEnd/>
          </a:ln>
        </p:spPr>
        <p:txBody>
          <a:bodyPr wrap="square">
            <a:spAutoFit/>
          </a:bodyPr>
          <a:lstStyle/>
          <a:p>
            <a:pPr>
              <a:spcBef>
                <a:spcPct val="50000"/>
              </a:spcBef>
            </a:pPr>
            <a:r>
              <a:rPr lang="zh-CN" altLang="en-US" sz="3200" b="1" dirty="0">
                <a:solidFill>
                  <a:srgbClr val="02080A"/>
                </a:solidFill>
                <a:latin typeface="楷体" pitchFamily="49" charset="-122"/>
                <a:ea typeface="楷体" pitchFamily="49" charset="-122"/>
              </a:rPr>
              <a:t>（</a:t>
            </a:r>
            <a:r>
              <a:rPr lang="en-US" altLang="zh-CN" sz="3200" b="1" dirty="0">
                <a:solidFill>
                  <a:srgbClr val="02080A"/>
                </a:solidFill>
                <a:latin typeface="楷体" pitchFamily="49" charset="-122"/>
                <a:ea typeface="楷体" pitchFamily="49" charset="-122"/>
              </a:rPr>
              <a:t>5</a:t>
            </a:r>
            <a:r>
              <a:rPr lang="zh-CN" altLang="en-US" sz="3200" b="1" dirty="0" smtClean="0">
                <a:solidFill>
                  <a:srgbClr val="02080A"/>
                </a:solidFill>
                <a:latin typeface="楷体" pitchFamily="49" charset="-122"/>
                <a:ea typeface="楷体" pitchFamily="49" charset="-122"/>
              </a:rPr>
              <a:t>）如何对待文明成果？</a:t>
            </a:r>
            <a:endParaRPr lang="en-US" altLang="zh-CN" sz="3200" b="1" dirty="0">
              <a:solidFill>
                <a:srgbClr val="02080A"/>
              </a:solidFill>
              <a:latin typeface="楷体" pitchFamily="49" charset="-122"/>
              <a:ea typeface="楷体" pitchFamily="49" charset="-122"/>
            </a:endParaRPr>
          </a:p>
        </p:txBody>
      </p:sp>
      <p:sp>
        <p:nvSpPr>
          <p:cNvPr id="38915" name="Text Box 5"/>
          <p:cNvSpPr txBox="1">
            <a:spLocks noChangeArrowheads="1"/>
          </p:cNvSpPr>
          <p:nvPr/>
        </p:nvSpPr>
        <p:spPr bwMode="auto">
          <a:xfrm>
            <a:off x="500034" y="1571612"/>
            <a:ext cx="4286280" cy="2800767"/>
          </a:xfrm>
          <a:prstGeom prst="rect">
            <a:avLst/>
          </a:prstGeom>
          <a:noFill/>
          <a:ln w="9525">
            <a:noFill/>
            <a:miter lim="800000"/>
            <a:headEnd/>
            <a:tailEnd/>
          </a:ln>
        </p:spPr>
        <p:txBody>
          <a:bodyPr wrap="square">
            <a:spAutoFit/>
          </a:bodyPr>
          <a:lstStyle/>
          <a:p>
            <a:pPr>
              <a:spcBef>
                <a:spcPct val="50000"/>
              </a:spcBef>
            </a:pPr>
            <a:r>
              <a:rPr lang="zh-CN" altLang="en-US" sz="3200" dirty="0" smtClean="0">
                <a:solidFill>
                  <a:srgbClr val="02080A"/>
                </a:solidFill>
                <a:latin typeface="楷体" pitchFamily="49" charset="-122"/>
                <a:ea typeface="楷体" pitchFamily="49" charset="-122"/>
              </a:rPr>
              <a:t>第一</a:t>
            </a:r>
            <a:r>
              <a:rPr lang="zh-CN" altLang="en-US" sz="3200" dirty="0">
                <a:solidFill>
                  <a:srgbClr val="02080A"/>
                </a:solidFill>
                <a:latin typeface="楷体" pitchFamily="49" charset="-122"/>
                <a:ea typeface="楷体" pitchFamily="49" charset="-122"/>
              </a:rPr>
              <a:t>，继承文明</a:t>
            </a:r>
            <a:r>
              <a:rPr lang="zh-CN" altLang="en-US" sz="3200" dirty="0" smtClean="0">
                <a:solidFill>
                  <a:srgbClr val="02080A"/>
                </a:solidFill>
                <a:latin typeface="楷体" pitchFamily="49" charset="-122"/>
                <a:ea typeface="楷体" pitchFamily="49" charset="-122"/>
              </a:rPr>
              <a:t>成果</a:t>
            </a:r>
            <a:endParaRPr lang="zh-CN" altLang="en-US" sz="3200" dirty="0">
              <a:solidFill>
                <a:srgbClr val="02080A"/>
              </a:solidFill>
              <a:latin typeface="楷体" pitchFamily="49" charset="-122"/>
              <a:ea typeface="楷体" pitchFamily="49" charset="-122"/>
            </a:endParaRPr>
          </a:p>
          <a:p>
            <a:pPr>
              <a:spcBef>
                <a:spcPct val="50000"/>
              </a:spcBef>
            </a:pPr>
            <a:r>
              <a:rPr lang="zh-CN" altLang="en-US" sz="3200" dirty="0">
                <a:solidFill>
                  <a:srgbClr val="02080A"/>
                </a:solidFill>
                <a:latin typeface="楷体" pitchFamily="49" charset="-122"/>
                <a:ea typeface="楷体" pitchFamily="49" charset="-122"/>
              </a:rPr>
              <a:t>第二，推动文明</a:t>
            </a:r>
            <a:r>
              <a:rPr lang="zh-CN" altLang="en-US" sz="3200" dirty="0" smtClean="0">
                <a:solidFill>
                  <a:srgbClr val="02080A"/>
                </a:solidFill>
                <a:latin typeface="楷体" pitchFamily="49" charset="-122"/>
                <a:ea typeface="楷体" pitchFamily="49" charset="-122"/>
              </a:rPr>
              <a:t>创新</a:t>
            </a:r>
            <a:endParaRPr lang="zh-CN" altLang="en-US" sz="3200" dirty="0">
              <a:solidFill>
                <a:srgbClr val="02080A"/>
              </a:solidFill>
              <a:latin typeface="楷体" pitchFamily="49" charset="-122"/>
              <a:ea typeface="楷体" pitchFamily="49" charset="-122"/>
            </a:endParaRPr>
          </a:p>
          <a:p>
            <a:pPr>
              <a:spcBef>
                <a:spcPct val="50000"/>
              </a:spcBef>
            </a:pPr>
            <a:r>
              <a:rPr lang="zh-CN" altLang="en-US" sz="3200" dirty="0">
                <a:solidFill>
                  <a:srgbClr val="02080A"/>
                </a:solidFill>
                <a:latin typeface="楷体" pitchFamily="49" charset="-122"/>
                <a:ea typeface="楷体" pitchFamily="49" charset="-122"/>
              </a:rPr>
              <a:t>第三，广泛传播</a:t>
            </a:r>
            <a:r>
              <a:rPr lang="zh-CN" altLang="en-US" sz="3200" dirty="0" smtClean="0">
                <a:solidFill>
                  <a:srgbClr val="02080A"/>
                </a:solidFill>
                <a:latin typeface="楷体" pitchFamily="49" charset="-122"/>
                <a:ea typeface="楷体" pitchFamily="49" charset="-122"/>
              </a:rPr>
              <a:t>文明</a:t>
            </a:r>
            <a:endParaRPr lang="zh-CN" altLang="en-US" sz="3200" dirty="0">
              <a:solidFill>
                <a:srgbClr val="02080A"/>
              </a:solidFill>
              <a:latin typeface="楷体" pitchFamily="49" charset="-122"/>
              <a:ea typeface="楷体" pitchFamily="49" charset="-122"/>
            </a:endParaRPr>
          </a:p>
          <a:p>
            <a:pPr>
              <a:spcBef>
                <a:spcPct val="50000"/>
              </a:spcBef>
            </a:pPr>
            <a:r>
              <a:rPr lang="zh-CN" altLang="en-US" sz="3200" dirty="0">
                <a:solidFill>
                  <a:srgbClr val="02080A"/>
                </a:solidFill>
                <a:latin typeface="楷体" pitchFamily="49" charset="-122"/>
                <a:ea typeface="楷体" pitchFamily="49" charset="-122"/>
              </a:rPr>
              <a:t>第四，防止文明被</a:t>
            </a:r>
            <a:r>
              <a:rPr lang="zh-CN" altLang="en-US" sz="3200" dirty="0" smtClean="0">
                <a:solidFill>
                  <a:srgbClr val="02080A"/>
                </a:solidFill>
                <a:latin typeface="楷体" pitchFamily="49" charset="-122"/>
                <a:ea typeface="楷体" pitchFamily="49" charset="-122"/>
              </a:rPr>
              <a:t>毁</a:t>
            </a:r>
            <a:endParaRPr lang="en-US" altLang="zh-CN" sz="3200" dirty="0">
              <a:solidFill>
                <a:srgbClr val="02080A"/>
              </a:solidFill>
              <a:latin typeface="楷体" pitchFamily="49" charset="-122"/>
              <a:ea typeface="楷体" pitchFamily="49" charset="-122"/>
            </a:endParaRPr>
          </a:p>
        </p:txBody>
      </p:sp>
      <p:pic>
        <p:nvPicPr>
          <p:cNvPr id="28674" name="Picture 2" descr="C:\Users\Administrator\Desktop\e824b899a9014c08a1b85ccf047b02087af4f4dd.jpg"/>
          <p:cNvPicPr>
            <a:picLocks noChangeAspect="1" noChangeArrowheads="1"/>
          </p:cNvPicPr>
          <p:nvPr/>
        </p:nvPicPr>
        <p:blipFill>
          <a:blip r:embed="rId2"/>
          <a:srcRect/>
          <a:stretch>
            <a:fillRect/>
          </a:stretch>
        </p:blipFill>
        <p:spPr bwMode="auto">
          <a:xfrm>
            <a:off x="5072066" y="3857628"/>
            <a:ext cx="3583460" cy="2843215"/>
          </a:xfrm>
          <a:prstGeom prst="rect">
            <a:avLst/>
          </a:prstGeom>
          <a:noFill/>
        </p:spPr>
      </p:pic>
      <p:pic>
        <p:nvPicPr>
          <p:cNvPr id="28675" name="Picture 3" descr="C:\Users\Administrator\Desktop\0b7b02087bf40ad1dcb3948b572c11dfa9ecce07.jpg"/>
          <p:cNvPicPr>
            <a:picLocks noChangeAspect="1" noChangeArrowheads="1"/>
          </p:cNvPicPr>
          <p:nvPr/>
        </p:nvPicPr>
        <p:blipFill>
          <a:blip r:embed="rId3"/>
          <a:srcRect/>
          <a:stretch>
            <a:fillRect/>
          </a:stretch>
        </p:blipFill>
        <p:spPr bwMode="auto">
          <a:xfrm>
            <a:off x="5000628" y="1214422"/>
            <a:ext cx="3690942" cy="2445249"/>
          </a:xfrm>
          <a:prstGeom prst="rect">
            <a:avLst/>
          </a:prstGeom>
          <a:noFill/>
        </p:spPr>
      </p:pic>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box(in)">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8674"/>
                                        </p:tgtEl>
                                        <p:attrNameLst>
                                          <p:attrName>style.visibility</p:attrName>
                                        </p:attrNameLst>
                                      </p:cBhvr>
                                      <p:to>
                                        <p:strVal val="visible"/>
                                      </p:to>
                                    </p:set>
                                    <p:animEffect transition="in" filter="box(in)">
                                      <p:cBhvr>
                                        <p:cTn id="12"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4"/>
          <p:cNvSpPr txBox="1">
            <a:spLocks noChangeArrowheads="1"/>
          </p:cNvSpPr>
          <p:nvPr/>
        </p:nvSpPr>
        <p:spPr bwMode="auto">
          <a:xfrm>
            <a:off x="1042988" y="549275"/>
            <a:ext cx="3960812" cy="701675"/>
          </a:xfrm>
          <a:prstGeom prst="rect">
            <a:avLst/>
          </a:prstGeom>
          <a:noFill/>
          <a:ln w="9525">
            <a:noFill/>
            <a:miter lim="800000"/>
            <a:headEnd/>
            <a:tailEnd/>
          </a:ln>
        </p:spPr>
        <p:txBody>
          <a:bodyPr>
            <a:spAutoFit/>
          </a:bodyPr>
          <a:lstStyle/>
          <a:p>
            <a:pPr>
              <a:spcBef>
                <a:spcPct val="50000"/>
              </a:spcBef>
            </a:pPr>
            <a:r>
              <a:rPr lang="en-US" altLang="zh-CN" sz="4000" b="1" dirty="0" smtClean="0">
                <a:solidFill>
                  <a:schemeClr val="accent1"/>
                </a:solidFill>
              </a:rPr>
              <a:t>3</a:t>
            </a:r>
            <a:r>
              <a:rPr lang="zh-CN" altLang="en-US" sz="4000" b="1" dirty="0" smtClean="0">
                <a:solidFill>
                  <a:schemeClr val="accent1"/>
                </a:solidFill>
              </a:rPr>
              <a:t>、</a:t>
            </a:r>
            <a:r>
              <a:rPr lang="zh-CN" altLang="en-US" sz="4000" b="1" dirty="0">
                <a:solidFill>
                  <a:schemeClr val="accent1"/>
                </a:solidFill>
              </a:rPr>
              <a:t>真理与谬误</a:t>
            </a:r>
          </a:p>
        </p:txBody>
      </p:sp>
      <p:sp>
        <p:nvSpPr>
          <p:cNvPr id="39939" name="Text Box 6"/>
          <p:cNvSpPr txBox="1">
            <a:spLocks noChangeArrowheads="1"/>
          </p:cNvSpPr>
          <p:nvPr/>
        </p:nvSpPr>
        <p:spPr bwMode="auto">
          <a:xfrm>
            <a:off x="1381125" y="4210050"/>
            <a:ext cx="1073150" cy="528638"/>
          </a:xfrm>
          <a:prstGeom prst="rect">
            <a:avLst/>
          </a:prstGeom>
          <a:noFill/>
          <a:ln w="9525">
            <a:solidFill>
              <a:srgbClr val="FF3399"/>
            </a:solidFill>
            <a:miter lim="800000"/>
            <a:headEnd/>
            <a:tailEnd/>
          </a:ln>
        </p:spPr>
        <p:txBody>
          <a:bodyPr>
            <a:spAutoFit/>
          </a:bodyPr>
          <a:lstStyle/>
          <a:p>
            <a:pPr algn="ctr" eaLnBrk="0" hangingPunct="0">
              <a:spcBef>
                <a:spcPct val="50000"/>
              </a:spcBef>
            </a:pPr>
            <a:r>
              <a:rPr kumimoji="1" lang="zh-CN" altLang="en-US" sz="2800">
                <a:solidFill>
                  <a:srgbClr val="02080A"/>
                </a:solidFill>
                <a:latin typeface="Times New Roman" pitchFamily="18" charset="0"/>
                <a:ea typeface="华文中宋" pitchFamily="2" charset="-122"/>
              </a:rPr>
              <a:t>主体</a:t>
            </a:r>
          </a:p>
        </p:txBody>
      </p:sp>
      <p:sp>
        <p:nvSpPr>
          <p:cNvPr id="39940" name="Text Box 7"/>
          <p:cNvSpPr txBox="1">
            <a:spLocks noChangeArrowheads="1"/>
          </p:cNvSpPr>
          <p:nvPr/>
        </p:nvSpPr>
        <p:spPr bwMode="auto">
          <a:xfrm>
            <a:off x="3940175" y="4210050"/>
            <a:ext cx="1073150" cy="528638"/>
          </a:xfrm>
          <a:prstGeom prst="rect">
            <a:avLst/>
          </a:prstGeom>
          <a:noFill/>
          <a:ln w="9525">
            <a:solidFill>
              <a:srgbClr val="FF3399"/>
            </a:solidFill>
            <a:miter lim="800000"/>
            <a:headEnd/>
            <a:tailEnd/>
          </a:ln>
        </p:spPr>
        <p:txBody>
          <a:bodyPr>
            <a:spAutoFit/>
          </a:bodyPr>
          <a:lstStyle/>
          <a:p>
            <a:pPr algn="ctr" eaLnBrk="0" hangingPunct="0">
              <a:spcBef>
                <a:spcPct val="50000"/>
              </a:spcBef>
            </a:pPr>
            <a:r>
              <a:rPr kumimoji="1" lang="zh-CN" altLang="en-US" sz="2800">
                <a:solidFill>
                  <a:srgbClr val="02080A"/>
                </a:solidFill>
                <a:latin typeface="Times New Roman" pitchFamily="18" charset="0"/>
                <a:ea typeface="华文中宋" pitchFamily="2" charset="-122"/>
              </a:rPr>
              <a:t>客体</a:t>
            </a:r>
          </a:p>
        </p:txBody>
      </p:sp>
      <p:sp>
        <p:nvSpPr>
          <p:cNvPr id="39941" name="Line 8"/>
          <p:cNvSpPr>
            <a:spLocks noChangeShapeType="1"/>
          </p:cNvSpPr>
          <p:nvPr/>
        </p:nvSpPr>
        <p:spPr bwMode="auto">
          <a:xfrm flipV="1">
            <a:off x="2000250" y="3905250"/>
            <a:ext cx="0" cy="304800"/>
          </a:xfrm>
          <a:prstGeom prst="line">
            <a:avLst/>
          </a:prstGeom>
          <a:noFill/>
          <a:ln w="38100">
            <a:solidFill>
              <a:schemeClr val="tx1"/>
            </a:solidFill>
            <a:round/>
            <a:headEnd/>
            <a:tailEnd/>
          </a:ln>
        </p:spPr>
        <p:txBody>
          <a:bodyPr/>
          <a:lstStyle/>
          <a:p>
            <a:endParaRPr lang="zh-CN" altLang="en-US"/>
          </a:p>
        </p:txBody>
      </p:sp>
      <p:sp>
        <p:nvSpPr>
          <p:cNvPr id="39942" name="Line 9"/>
          <p:cNvSpPr>
            <a:spLocks noChangeShapeType="1"/>
          </p:cNvSpPr>
          <p:nvPr/>
        </p:nvSpPr>
        <p:spPr bwMode="auto">
          <a:xfrm>
            <a:off x="2000250" y="3905250"/>
            <a:ext cx="2393950" cy="0"/>
          </a:xfrm>
          <a:prstGeom prst="line">
            <a:avLst/>
          </a:prstGeom>
          <a:noFill/>
          <a:ln w="38100">
            <a:solidFill>
              <a:schemeClr val="tx1"/>
            </a:solidFill>
            <a:round/>
            <a:headEnd/>
            <a:tailEnd/>
          </a:ln>
        </p:spPr>
        <p:txBody>
          <a:bodyPr/>
          <a:lstStyle/>
          <a:p>
            <a:endParaRPr lang="zh-CN" altLang="en-US"/>
          </a:p>
        </p:txBody>
      </p:sp>
      <p:sp>
        <p:nvSpPr>
          <p:cNvPr id="39943" name="Line 10"/>
          <p:cNvSpPr>
            <a:spLocks noChangeShapeType="1"/>
          </p:cNvSpPr>
          <p:nvPr/>
        </p:nvSpPr>
        <p:spPr bwMode="auto">
          <a:xfrm>
            <a:off x="4373563" y="3905250"/>
            <a:ext cx="0" cy="228600"/>
          </a:xfrm>
          <a:prstGeom prst="line">
            <a:avLst/>
          </a:prstGeom>
          <a:noFill/>
          <a:ln w="38100">
            <a:solidFill>
              <a:schemeClr val="tx1"/>
            </a:solidFill>
            <a:round/>
            <a:headEnd/>
            <a:tailEnd type="triangle" w="med" len="med"/>
          </a:ln>
        </p:spPr>
        <p:txBody>
          <a:bodyPr/>
          <a:lstStyle/>
          <a:p>
            <a:endParaRPr lang="zh-CN" altLang="en-US"/>
          </a:p>
        </p:txBody>
      </p:sp>
      <p:sp>
        <p:nvSpPr>
          <p:cNvPr id="39944" name="Line 11"/>
          <p:cNvSpPr>
            <a:spLocks noChangeShapeType="1"/>
          </p:cNvSpPr>
          <p:nvPr/>
        </p:nvSpPr>
        <p:spPr bwMode="auto">
          <a:xfrm flipV="1">
            <a:off x="4683125" y="3797300"/>
            <a:ext cx="0" cy="412750"/>
          </a:xfrm>
          <a:prstGeom prst="line">
            <a:avLst/>
          </a:prstGeom>
          <a:noFill/>
          <a:ln w="38100">
            <a:solidFill>
              <a:schemeClr val="tx1"/>
            </a:solidFill>
            <a:round/>
            <a:headEnd/>
            <a:tailEnd/>
          </a:ln>
        </p:spPr>
        <p:txBody>
          <a:bodyPr/>
          <a:lstStyle/>
          <a:p>
            <a:endParaRPr lang="zh-CN" altLang="en-US"/>
          </a:p>
        </p:txBody>
      </p:sp>
      <p:sp>
        <p:nvSpPr>
          <p:cNvPr id="39945" name="Line 12"/>
          <p:cNvSpPr>
            <a:spLocks noChangeShapeType="1"/>
          </p:cNvSpPr>
          <p:nvPr/>
        </p:nvSpPr>
        <p:spPr bwMode="auto">
          <a:xfrm>
            <a:off x="4683125" y="3797300"/>
            <a:ext cx="1485900" cy="0"/>
          </a:xfrm>
          <a:prstGeom prst="line">
            <a:avLst/>
          </a:prstGeom>
          <a:noFill/>
          <a:ln w="38100">
            <a:solidFill>
              <a:schemeClr val="tx1"/>
            </a:solidFill>
            <a:round/>
            <a:headEnd/>
            <a:tailEnd type="triangle" w="med" len="med"/>
          </a:ln>
        </p:spPr>
        <p:txBody>
          <a:bodyPr/>
          <a:lstStyle/>
          <a:p>
            <a:endParaRPr lang="zh-CN" altLang="en-US"/>
          </a:p>
        </p:txBody>
      </p:sp>
      <p:sp>
        <p:nvSpPr>
          <p:cNvPr id="39946" name="Oval 13"/>
          <p:cNvSpPr>
            <a:spLocks noChangeArrowheads="1"/>
          </p:cNvSpPr>
          <p:nvPr/>
        </p:nvSpPr>
        <p:spPr bwMode="auto">
          <a:xfrm>
            <a:off x="6283325" y="3568700"/>
            <a:ext cx="1485900" cy="717550"/>
          </a:xfrm>
          <a:prstGeom prst="ellipse">
            <a:avLst/>
          </a:prstGeom>
          <a:noFill/>
          <a:ln w="9525">
            <a:solidFill>
              <a:schemeClr val="tx1"/>
            </a:solidFill>
            <a:round/>
            <a:headEnd/>
            <a:tailEnd/>
          </a:ln>
        </p:spPr>
        <p:txBody>
          <a:bodyPr wrap="none" anchor="ctr"/>
          <a:lstStyle/>
          <a:p>
            <a:pPr algn="ctr" eaLnBrk="0" hangingPunct="0"/>
            <a:r>
              <a:rPr kumimoji="1" lang="zh-CN" altLang="en-US" sz="2800">
                <a:solidFill>
                  <a:srgbClr val="02080A"/>
                </a:solidFill>
                <a:latin typeface="Times New Roman" pitchFamily="18" charset="0"/>
                <a:ea typeface="华文中宋" pitchFamily="2" charset="-122"/>
              </a:rPr>
              <a:t>真理</a:t>
            </a:r>
          </a:p>
        </p:txBody>
      </p:sp>
      <p:sp>
        <p:nvSpPr>
          <p:cNvPr id="39947" name="Line 14"/>
          <p:cNvSpPr>
            <a:spLocks noChangeShapeType="1"/>
          </p:cNvSpPr>
          <p:nvPr/>
        </p:nvSpPr>
        <p:spPr bwMode="auto">
          <a:xfrm>
            <a:off x="1997075" y="4786313"/>
            <a:ext cx="0" cy="228600"/>
          </a:xfrm>
          <a:prstGeom prst="line">
            <a:avLst/>
          </a:prstGeom>
          <a:noFill/>
          <a:ln w="38100">
            <a:solidFill>
              <a:schemeClr val="tx1"/>
            </a:solidFill>
            <a:round/>
            <a:headEnd/>
            <a:tailEnd/>
          </a:ln>
        </p:spPr>
        <p:txBody>
          <a:bodyPr/>
          <a:lstStyle/>
          <a:p>
            <a:endParaRPr lang="zh-CN" altLang="en-US"/>
          </a:p>
        </p:txBody>
      </p:sp>
      <p:sp>
        <p:nvSpPr>
          <p:cNvPr id="39948" name="Line 15"/>
          <p:cNvSpPr>
            <a:spLocks noChangeShapeType="1"/>
          </p:cNvSpPr>
          <p:nvPr/>
        </p:nvSpPr>
        <p:spPr bwMode="auto">
          <a:xfrm>
            <a:off x="1958975" y="4972050"/>
            <a:ext cx="2311400" cy="0"/>
          </a:xfrm>
          <a:prstGeom prst="line">
            <a:avLst/>
          </a:prstGeom>
          <a:noFill/>
          <a:ln w="38100">
            <a:solidFill>
              <a:schemeClr val="tx1"/>
            </a:solidFill>
            <a:round/>
            <a:headEnd/>
            <a:tailEnd/>
          </a:ln>
        </p:spPr>
        <p:txBody>
          <a:bodyPr/>
          <a:lstStyle/>
          <a:p>
            <a:endParaRPr lang="zh-CN" altLang="en-US"/>
          </a:p>
        </p:txBody>
      </p:sp>
      <p:sp>
        <p:nvSpPr>
          <p:cNvPr id="39949" name="Line 16"/>
          <p:cNvSpPr>
            <a:spLocks noChangeShapeType="1"/>
          </p:cNvSpPr>
          <p:nvPr/>
        </p:nvSpPr>
        <p:spPr bwMode="auto">
          <a:xfrm flipV="1">
            <a:off x="4270375" y="4743450"/>
            <a:ext cx="0" cy="228600"/>
          </a:xfrm>
          <a:prstGeom prst="line">
            <a:avLst/>
          </a:prstGeom>
          <a:noFill/>
          <a:ln w="38100">
            <a:solidFill>
              <a:schemeClr val="tx1"/>
            </a:solidFill>
            <a:round/>
            <a:headEnd/>
            <a:tailEnd type="triangle" w="med" len="med"/>
          </a:ln>
        </p:spPr>
        <p:txBody>
          <a:bodyPr/>
          <a:lstStyle/>
          <a:p>
            <a:endParaRPr lang="zh-CN" altLang="en-US"/>
          </a:p>
        </p:txBody>
      </p:sp>
      <p:sp>
        <p:nvSpPr>
          <p:cNvPr id="39950" name="Line 17"/>
          <p:cNvSpPr>
            <a:spLocks noChangeShapeType="1"/>
          </p:cNvSpPr>
          <p:nvPr/>
        </p:nvSpPr>
        <p:spPr bwMode="auto">
          <a:xfrm>
            <a:off x="4683125" y="4743450"/>
            <a:ext cx="0" cy="273050"/>
          </a:xfrm>
          <a:prstGeom prst="line">
            <a:avLst/>
          </a:prstGeom>
          <a:noFill/>
          <a:ln w="38100">
            <a:solidFill>
              <a:schemeClr val="tx1"/>
            </a:solidFill>
            <a:round/>
            <a:headEnd/>
            <a:tailEnd/>
          </a:ln>
        </p:spPr>
        <p:txBody>
          <a:bodyPr/>
          <a:lstStyle/>
          <a:p>
            <a:endParaRPr lang="zh-CN" altLang="en-US"/>
          </a:p>
        </p:txBody>
      </p:sp>
      <p:sp>
        <p:nvSpPr>
          <p:cNvPr id="39951" name="Line 18"/>
          <p:cNvSpPr>
            <a:spLocks noChangeShapeType="1"/>
          </p:cNvSpPr>
          <p:nvPr/>
        </p:nvSpPr>
        <p:spPr bwMode="auto">
          <a:xfrm>
            <a:off x="4683125" y="5016500"/>
            <a:ext cx="1485900" cy="0"/>
          </a:xfrm>
          <a:prstGeom prst="line">
            <a:avLst/>
          </a:prstGeom>
          <a:noFill/>
          <a:ln w="38100">
            <a:solidFill>
              <a:schemeClr val="tx1"/>
            </a:solidFill>
            <a:round/>
            <a:headEnd/>
            <a:tailEnd type="triangle" w="med" len="med"/>
          </a:ln>
        </p:spPr>
        <p:txBody>
          <a:bodyPr/>
          <a:lstStyle/>
          <a:p>
            <a:endParaRPr lang="zh-CN" altLang="en-US"/>
          </a:p>
        </p:txBody>
      </p:sp>
      <p:sp>
        <p:nvSpPr>
          <p:cNvPr id="39952" name="Oval 19"/>
          <p:cNvSpPr>
            <a:spLocks noChangeArrowheads="1"/>
          </p:cNvSpPr>
          <p:nvPr/>
        </p:nvSpPr>
        <p:spPr bwMode="auto">
          <a:xfrm>
            <a:off x="6316663" y="4570413"/>
            <a:ext cx="1485900" cy="711200"/>
          </a:xfrm>
          <a:prstGeom prst="ellipse">
            <a:avLst/>
          </a:prstGeom>
          <a:noFill/>
          <a:ln w="9525">
            <a:solidFill>
              <a:schemeClr val="tx1"/>
            </a:solidFill>
            <a:round/>
            <a:headEnd/>
            <a:tailEnd/>
          </a:ln>
        </p:spPr>
        <p:txBody>
          <a:bodyPr wrap="none" anchor="ctr"/>
          <a:lstStyle/>
          <a:p>
            <a:pPr algn="ctr" eaLnBrk="0" hangingPunct="0"/>
            <a:r>
              <a:rPr kumimoji="1" lang="zh-CN" altLang="en-US" sz="2800">
                <a:solidFill>
                  <a:srgbClr val="02080A"/>
                </a:solidFill>
                <a:latin typeface="Times New Roman" pitchFamily="18" charset="0"/>
                <a:ea typeface="华文中宋" pitchFamily="2" charset="-122"/>
              </a:rPr>
              <a:t>谬误</a:t>
            </a:r>
          </a:p>
        </p:txBody>
      </p:sp>
      <p:sp>
        <p:nvSpPr>
          <p:cNvPr id="39953" name="Text Box 20"/>
          <p:cNvSpPr txBox="1">
            <a:spLocks noChangeArrowheads="1"/>
          </p:cNvSpPr>
          <p:nvPr/>
        </p:nvSpPr>
        <p:spPr bwMode="auto">
          <a:xfrm>
            <a:off x="2195513" y="3284538"/>
            <a:ext cx="1981200" cy="519112"/>
          </a:xfrm>
          <a:prstGeom prst="rect">
            <a:avLst/>
          </a:prstGeom>
          <a:noFill/>
          <a:ln w="9525">
            <a:noFill/>
            <a:miter lim="800000"/>
            <a:headEnd/>
            <a:tailEnd/>
          </a:ln>
        </p:spPr>
        <p:txBody>
          <a:bodyPr>
            <a:spAutoFit/>
          </a:bodyPr>
          <a:lstStyle/>
          <a:p>
            <a:pPr algn="ctr" eaLnBrk="0" hangingPunct="0">
              <a:spcBef>
                <a:spcPct val="50000"/>
              </a:spcBef>
            </a:pPr>
            <a:r>
              <a:rPr kumimoji="1" lang="zh-CN" altLang="en-US" sz="2800">
                <a:solidFill>
                  <a:srgbClr val="02080A"/>
                </a:solidFill>
                <a:latin typeface="Times New Roman" pitchFamily="18" charset="0"/>
                <a:ea typeface="华文中宋" pitchFamily="2" charset="-122"/>
              </a:rPr>
              <a:t>正确反映</a:t>
            </a:r>
          </a:p>
        </p:txBody>
      </p:sp>
      <p:sp>
        <p:nvSpPr>
          <p:cNvPr id="39954" name="Text Box 21"/>
          <p:cNvSpPr txBox="1">
            <a:spLocks noChangeArrowheads="1"/>
          </p:cNvSpPr>
          <p:nvPr/>
        </p:nvSpPr>
        <p:spPr bwMode="auto">
          <a:xfrm>
            <a:off x="2284413" y="5002213"/>
            <a:ext cx="1981200" cy="519112"/>
          </a:xfrm>
          <a:prstGeom prst="rect">
            <a:avLst/>
          </a:prstGeom>
          <a:noFill/>
          <a:ln w="9525">
            <a:noFill/>
            <a:miter lim="800000"/>
            <a:headEnd/>
            <a:tailEnd/>
          </a:ln>
        </p:spPr>
        <p:txBody>
          <a:bodyPr>
            <a:spAutoFit/>
          </a:bodyPr>
          <a:lstStyle/>
          <a:p>
            <a:pPr algn="ctr" eaLnBrk="0" hangingPunct="0">
              <a:spcBef>
                <a:spcPct val="50000"/>
              </a:spcBef>
            </a:pPr>
            <a:r>
              <a:rPr kumimoji="1" lang="zh-CN" altLang="en-US" sz="2800">
                <a:solidFill>
                  <a:srgbClr val="02080A"/>
                </a:solidFill>
                <a:latin typeface="Times New Roman" pitchFamily="18" charset="0"/>
                <a:ea typeface="华文中宋" pitchFamily="2" charset="-122"/>
              </a:rPr>
              <a:t>歪曲反映</a:t>
            </a:r>
          </a:p>
        </p:txBody>
      </p:sp>
      <p:sp>
        <p:nvSpPr>
          <p:cNvPr id="39955" name="Text Box 23"/>
          <p:cNvSpPr txBox="1">
            <a:spLocks noChangeArrowheads="1"/>
          </p:cNvSpPr>
          <p:nvPr/>
        </p:nvSpPr>
        <p:spPr bwMode="auto">
          <a:xfrm>
            <a:off x="1403350" y="1844675"/>
            <a:ext cx="4175125" cy="579438"/>
          </a:xfrm>
          <a:prstGeom prst="rect">
            <a:avLst/>
          </a:prstGeom>
          <a:noFill/>
          <a:ln w="9525">
            <a:noFill/>
            <a:miter lim="800000"/>
            <a:headEnd/>
            <a:tailEnd/>
          </a:ln>
        </p:spPr>
        <p:txBody>
          <a:bodyPr>
            <a:spAutoFit/>
          </a:bodyPr>
          <a:lstStyle/>
          <a:p>
            <a:pPr>
              <a:spcBef>
                <a:spcPct val="50000"/>
              </a:spcBef>
            </a:pPr>
            <a:r>
              <a:rPr lang="zh-CN" altLang="en-US" sz="3200" b="1">
                <a:solidFill>
                  <a:srgbClr val="02080A"/>
                </a:solidFill>
                <a:ea typeface="华文中宋" pitchFamily="2" charset="-122"/>
              </a:rPr>
              <a:t>（１）根本区别</a:t>
            </a:r>
            <a:endParaRPr lang="en-US" altLang="zh-CN" sz="3200" b="1">
              <a:solidFill>
                <a:srgbClr val="02080A"/>
              </a:solidFill>
              <a:ea typeface="华文中宋" pitchFamily="2" charset="-122"/>
            </a:endParaRPr>
          </a:p>
        </p:txBody>
      </p:sp>
    </p:spTree>
  </p:cSld>
  <p:clrMapOvr>
    <a:masterClrMapping/>
  </p:clrMapOvr>
  <p:transition spd="slow">
    <p:pull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4"/>
          <p:cNvSpPr txBox="1">
            <a:spLocks noChangeArrowheads="1"/>
          </p:cNvSpPr>
          <p:nvPr/>
        </p:nvSpPr>
        <p:spPr bwMode="auto">
          <a:xfrm>
            <a:off x="900113" y="1052513"/>
            <a:ext cx="3527425" cy="579437"/>
          </a:xfrm>
          <a:prstGeom prst="rect">
            <a:avLst/>
          </a:prstGeom>
          <a:noFill/>
          <a:ln w="9525">
            <a:noFill/>
            <a:miter lim="800000"/>
            <a:headEnd/>
            <a:tailEnd/>
          </a:ln>
        </p:spPr>
        <p:txBody>
          <a:bodyPr>
            <a:spAutoFit/>
          </a:bodyPr>
          <a:lstStyle/>
          <a:p>
            <a:pPr>
              <a:spcBef>
                <a:spcPct val="50000"/>
              </a:spcBef>
            </a:pPr>
            <a:r>
              <a:rPr lang="zh-CN" altLang="en-US" sz="3200" b="1" dirty="0">
                <a:solidFill>
                  <a:srgbClr val="02080A"/>
                </a:solidFill>
                <a:ea typeface="华文中宋" pitchFamily="2" charset="-122"/>
              </a:rPr>
              <a:t>（２）相互关系</a:t>
            </a:r>
            <a:endParaRPr lang="en-US" altLang="zh-CN" sz="3200" b="1" dirty="0">
              <a:solidFill>
                <a:srgbClr val="02080A"/>
              </a:solidFill>
              <a:ea typeface="华文中宋" pitchFamily="2" charset="-122"/>
            </a:endParaRPr>
          </a:p>
        </p:txBody>
      </p:sp>
      <p:sp>
        <p:nvSpPr>
          <p:cNvPr id="40963" name="Text Box 5"/>
          <p:cNvSpPr txBox="1">
            <a:spLocks noChangeArrowheads="1"/>
          </p:cNvSpPr>
          <p:nvPr/>
        </p:nvSpPr>
        <p:spPr bwMode="auto">
          <a:xfrm>
            <a:off x="785786" y="2214554"/>
            <a:ext cx="3168650" cy="3246979"/>
          </a:xfrm>
          <a:prstGeom prst="rect">
            <a:avLst/>
          </a:prstGeom>
          <a:noFill/>
          <a:ln w="9525">
            <a:noFill/>
            <a:miter lim="800000"/>
            <a:headEnd/>
            <a:tailEnd/>
          </a:ln>
        </p:spPr>
        <p:txBody>
          <a:bodyPr>
            <a:spAutoFit/>
          </a:bodyPr>
          <a:lstStyle/>
          <a:p>
            <a:pPr>
              <a:lnSpc>
                <a:spcPct val="150000"/>
              </a:lnSpc>
              <a:spcBef>
                <a:spcPct val="50000"/>
              </a:spcBef>
            </a:pPr>
            <a:r>
              <a:rPr lang="zh-CN" altLang="en-US" sz="2800" dirty="0">
                <a:solidFill>
                  <a:srgbClr val="02080A"/>
                </a:solidFill>
                <a:ea typeface="华文中宋" pitchFamily="2" charset="-122"/>
              </a:rPr>
              <a:t>第一，相互对立；</a:t>
            </a:r>
          </a:p>
          <a:p>
            <a:pPr>
              <a:lnSpc>
                <a:spcPct val="150000"/>
              </a:lnSpc>
              <a:spcBef>
                <a:spcPct val="50000"/>
              </a:spcBef>
            </a:pPr>
            <a:r>
              <a:rPr lang="zh-CN" altLang="en-US" sz="2800" dirty="0">
                <a:solidFill>
                  <a:srgbClr val="02080A"/>
                </a:solidFill>
                <a:ea typeface="华文中宋" pitchFamily="2" charset="-122"/>
              </a:rPr>
              <a:t>第二，相互联系；</a:t>
            </a:r>
          </a:p>
          <a:p>
            <a:pPr>
              <a:lnSpc>
                <a:spcPct val="150000"/>
              </a:lnSpc>
              <a:spcBef>
                <a:spcPct val="50000"/>
              </a:spcBef>
            </a:pPr>
            <a:r>
              <a:rPr lang="zh-CN" altLang="en-US" sz="2800" dirty="0">
                <a:solidFill>
                  <a:srgbClr val="02080A"/>
                </a:solidFill>
                <a:ea typeface="华文中宋" pitchFamily="2" charset="-122"/>
              </a:rPr>
              <a:t>第三，相互发展；</a:t>
            </a:r>
          </a:p>
          <a:p>
            <a:pPr>
              <a:lnSpc>
                <a:spcPct val="150000"/>
              </a:lnSpc>
              <a:spcBef>
                <a:spcPct val="50000"/>
              </a:spcBef>
            </a:pPr>
            <a:r>
              <a:rPr lang="zh-CN" altLang="en-US" sz="2800" dirty="0">
                <a:solidFill>
                  <a:srgbClr val="02080A"/>
                </a:solidFill>
                <a:ea typeface="华文中宋" pitchFamily="2" charset="-122"/>
              </a:rPr>
              <a:t>第四，相互转化。</a:t>
            </a:r>
            <a:endParaRPr lang="en-US" altLang="zh-CN" sz="2800" dirty="0">
              <a:solidFill>
                <a:srgbClr val="02080A"/>
              </a:solidFill>
              <a:ea typeface="华文中宋" pitchFamily="2" charset="-122"/>
            </a:endParaRPr>
          </a:p>
        </p:txBody>
      </p:sp>
      <p:sp>
        <p:nvSpPr>
          <p:cNvPr id="4" name="矩形 3"/>
          <p:cNvSpPr/>
          <p:nvPr/>
        </p:nvSpPr>
        <p:spPr>
          <a:xfrm>
            <a:off x="4286248" y="2786058"/>
            <a:ext cx="4572000" cy="1815882"/>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a:spAutoFit/>
          </a:bodyPr>
          <a:lstStyle/>
          <a:p>
            <a:r>
              <a:rPr lang="zh-CN" altLang="en-US" sz="2800" dirty="0" smtClean="0">
                <a:solidFill>
                  <a:srgbClr val="000000"/>
                </a:solidFill>
                <a:latin typeface="楷体" pitchFamily="49" charset="-122"/>
                <a:ea typeface="楷体" pitchFamily="49" charset="-122"/>
              </a:rPr>
              <a:t>    “只要再多走一步，仿佛是向同一方向迈的一小步，真理便变成错误。”</a:t>
            </a:r>
            <a:endParaRPr lang="en-US" altLang="zh-CN" sz="2800" dirty="0" smtClean="0">
              <a:solidFill>
                <a:srgbClr val="000000"/>
              </a:solidFill>
              <a:latin typeface="楷体" pitchFamily="49" charset="-122"/>
              <a:ea typeface="楷体" pitchFamily="49" charset="-122"/>
            </a:endParaRPr>
          </a:p>
          <a:p>
            <a:pPr algn="r"/>
            <a:r>
              <a:rPr lang="en-US" altLang="zh-CN" sz="2800" dirty="0" smtClean="0">
                <a:solidFill>
                  <a:srgbClr val="000000"/>
                </a:solidFill>
                <a:latin typeface="楷体" pitchFamily="49" charset="-122"/>
                <a:ea typeface="楷体" pitchFamily="49" charset="-122"/>
              </a:rPr>
              <a:t>——</a:t>
            </a:r>
            <a:r>
              <a:rPr lang="zh-CN" altLang="en-US" sz="2800" dirty="0" smtClean="0">
                <a:solidFill>
                  <a:srgbClr val="000000"/>
                </a:solidFill>
                <a:latin typeface="楷体" pitchFamily="49" charset="-122"/>
                <a:ea typeface="楷体" pitchFamily="49" charset="-122"/>
              </a:rPr>
              <a:t>列宁</a:t>
            </a:r>
            <a:endParaRPr lang="zh-CN" altLang="en-US" sz="2800" dirty="0">
              <a:solidFill>
                <a:srgbClr val="000000"/>
              </a:solidFill>
              <a:latin typeface="楷体" pitchFamily="49" charset="-122"/>
              <a:ea typeface="楷体" pitchFamily="49"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642910" y="765175"/>
            <a:ext cx="7572427" cy="646331"/>
          </a:xfrm>
          <a:prstGeom prst="rect">
            <a:avLst/>
          </a:prstGeom>
          <a:noFill/>
          <a:ln w="9525">
            <a:noFill/>
            <a:miter lim="800000"/>
            <a:headEnd/>
            <a:tailEnd/>
          </a:ln>
        </p:spPr>
        <p:txBody>
          <a:bodyPr wrap="square">
            <a:spAutoFit/>
          </a:bodyPr>
          <a:lstStyle/>
          <a:p>
            <a:pPr>
              <a:spcBef>
                <a:spcPct val="50000"/>
              </a:spcBef>
            </a:pPr>
            <a:r>
              <a:rPr lang="zh-CN" altLang="en-US" sz="3600" b="1" dirty="0">
                <a:solidFill>
                  <a:srgbClr val="02080A"/>
                </a:solidFill>
                <a:latin typeface="楷体" pitchFamily="49" charset="-122"/>
                <a:ea typeface="楷体" pitchFamily="49" charset="-122"/>
              </a:rPr>
              <a:t>（３</a:t>
            </a:r>
            <a:r>
              <a:rPr lang="zh-CN" altLang="en-US" sz="3600" b="1" dirty="0" smtClean="0">
                <a:solidFill>
                  <a:srgbClr val="02080A"/>
                </a:solidFill>
                <a:latin typeface="楷体" pitchFamily="49" charset="-122"/>
                <a:ea typeface="楷体" pitchFamily="49" charset="-122"/>
              </a:rPr>
              <a:t>）如何对待真理与谬误？</a:t>
            </a:r>
            <a:endParaRPr lang="en-US" altLang="zh-CN" sz="3600" b="1" dirty="0" smtClean="0">
              <a:solidFill>
                <a:srgbClr val="02080A"/>
              </a:solidFill>
              <a:latin typeface="楷体" pitchFamily="49" charset="-122"/>
              <a:ea typeface="楷体" pitchFamily="49" charset="-122"/>
            </a:endParaRPr>
          </a:p>
        </p:txBody>
      </p:sp>
      <p:sp>
        <p:nvSpPr>
          <p:cNvPr id="41987" name="Text Box 5"/>
          <p:cNvSpPr txBox="1">
            <a:spLocks noChangeArrowheads="1"/>
          </p:cNvSpPr>
          <p:nvPr/>
        </p:nvSpPr>
        <p:spPr bwMode="auto">
          <a:xfrm>
            <a:off x="1000100" y="2000240"/>
            <a:ext cx="6983413" cy="2062103"/>
          </a:xfrm>
          <a:prstGeom prst="rect">
            <a:avLst/>
          </a:prstGeom>
          <a:noFill/>
          <a:ln w="9525">
            <a:noFill/>
            <a:miter lim="800000"/>
            <a:headEnd/>
            <a:tailEnd/>
          </a:ln>
        </p:spPr>
        <p:txBody>
          <a:bodyPr>
            <a:spAutoFit/>
          </a:bodyPr>
          <a:lstStyle/>
          <a:p>
            <a:pPr>
              <a:spcBef>
                <a:spcPct val="50000"/>
              </a:spcBef>
            </a:pPr>
            <a:r>
              <a:rPr lang="zh-CN" altLang="en-US" sz="3200" dirty="0" smtClean="0">
                <a:solidFill>
                  <a:srgbClr val="02080A"/>
                </a:solidFill>
                <a:latin typeface="楷体" pitchFamily="49" charset="-122"/>
                <a:ea typeface="楷体" pitchFamily="49" charset="-122"/>
              </a:rPr>
              <a:t>第一</a:t>
            </a:r>
            <a:r>
              <a:rPr lang="zh-CN" altLang="en-US" sz="3200" dirty="0">
                <a:solidFill>
                  <a:srgbClr val="02080A"/>
                </a:solidFill>
                <a:latin typeface="楷体" pitchFamily="49" charset="-122"/>
                <a:ea typeface="楷体" pitchFamily="49" charset="-122"/>
              </a:rPr>
              <a:t>，坚持真理，献身真理；</a:t>
            </a:r>
          </a:p>
          <a:p>
            <a:pPr>
              <a:spcBef>
                <a:spcPct val="50000"/>
              </a:spcBef>
            </a:pPr>
            <a:r>
              <a:rPr lang="zh-CN" altLang="en-US" sz="3200" dirty="0">
                <a:solidFill>
                  <a:srgbClr val="02080A"/>
                </a:solidFill>
                <a:latin typeface="楷体" pitchFamily="49" charset="-122"/>
                <a:ea typeface="楷体" pitchFamily="49" charset="-122"/>
              </a:rPr>
              <a:t>第二</a:t>
            </a:r>
            <a:r>
              <a:rPr lang="zh-CN" altLang="en-US" sz="3200" dirty="0" smtClean="0">
                <a:solidFill>
                  <a:srgbClr val="02080A"/>
                </a:solidFill>
                <a:latin typeface="楷体" pitchFamily="49" charset="-122"/>
                <a:ea typeface="楷体" pitchFamily="49" charset="-122"/>
              </a:rPr>
              <a:t>，善于发现</a:t>
            </a:r>
            <a:r>
              <a:rPr lang="zh-CN" altLang="en-US" sz="3200" dirty="0">
                <a:solidFill>
                  <a:srgbClr val="02080A"/>
                </a:solidFill>
                <a:latin typeface="楷体" pitchFamily="49" charset="-122"/>
                <a:ea typeface="楷体" pitchFamily="49" charset="-122"/>
              </a:rPr>
              <a:t>错误，修正错误；</a:t>
            </a:r>
          </a:p>
          <a:p>
            <a:pPr>
              <a:spcBef>
                <a:spcPct val="50000"/>
              </a:spcBef>
            </a:pPr>
            <a:r>
              <a:rPr lang="zh-CN" altLang="en-US" sz="3200" dirty="0">
                <a:solidFill>
                  <a:srgbClr val="02080A"/>
                </a:solidFill>
                <a:latin typeface="楷体" pitchFamily="49" charset="-122"/>
                <a:ea typeface="楷体" pitchFamily="49" charset="-122"/>
              </a:rPr>
              <a:t>第三</a:t>
            </a:r>
            <a:r>
              <a:rPr lang="zh-CN" altLang="en-US" sz="3200" dirty="0" smtClean="0">
                <a:solidFill>
                  <a:srgbClr val="02080A"/>
                </a:solidFill>
                <a:latin typeface="楷体" pitchFamily="49" charset="-122"/>
                <a:ea typeface="楷体" pitchFamily="49" charset="-122"/>
              </a:rPr>
              <a:t>，坚持百花齐放</a:t>
            </a:r>
            <a:r>
              <a:rPr lang="zh-CN" altLang="en-US" sz="3200" dirty="0">
                <a:solidFill>
                  <a:srgbClr val="02080A"/>
                </a:solidFill>
                <a:latin typeface="楷体" pitchFamily="49" charset="-122"/>
                <a:ea typeface="楷体" pitchFamily="49" charset="-122"/>
              </a:rPr>
              <a:t>，百家争鸣。</a:t>
            </a:r>
          </a:p>
        </p:txBody>
      </p:sp>
    </p:spTree>
  </p:cSld>
  <p:clrMapOvr>
    <a:masterClrMapping/>
  </p:clrMapOvr>
  <p:transition spd="slow">
    <p:pull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827088" y="908050"/>
            <a:ext cx="5329237" cy="641350"/>
          </a:xfrm>
          <a:prstGeom prst="rect">
            <a:avLst/>
          </a:prstGeom>
          <a:noFill/>
          <a:ln w="9525">
            <a:noFill/>
            <a:miter lim="800000"/>
            <a:headEnd/>
            <a:tailEnd/>
          </a:ln>
        </p:spPr>
        <p:txBody>
          <a:bodyPr>
            <a:spAutoFit/>
          </a:bodyPr>
          <a:lstStyle/>
          <a:p>
            <a:pPr>
              <a:spcBef>
                <a:spcPct val="50000"/>
              </a:spcBef>
            </a:pPr>
            <a:r>
              <a:rPr kumimoji="1" lang="zh-CN" altLang="en-US" sz="3600" dirty="0">
                <a:solidFill>
                  <a:srgbClr val="F04A08"/>
                </a:solidFill>
                <a:latin typeface="华文中宋" pitchFamily="2" charset="-122"/>
                <a:ea typeface="华文中宋" pitchFamily="2" charset="-122"/>
              </a:rPr>
              <a:t>二、真理的检验标准</a:t>
            </a:r>
            <a:endParaRPr kumimoji="1" lang="en-US" altLang="zh-CN" sz="3600" dirty="0">
              <a:solidFill>
                <a:srgbClr val="F04A08"/>
              </a:solidFill>
              <a:latin typeface="华文中宋" pitchFamily="2" charset="-122"/>
              <a:ea typeface="华文中宋" pitchFamily="2" charset="-122"/>
            </a:endParaRPr>
          </a:p>
        </p:txBody>
      </p:sp>
      <p:sp>
        <p:nvSpPr>
          <p:cNvPr id="43011" name="Text Box 5"/>
          <p:cNvSpPr txBox="1">
            <a:spLocks noChangeArrowheads="1"/>
          </p:cNvSpPr>
          <p:nvPr/>
        </p:nvSpPr>
        <p:spPr bwMode="auto">
          <a:xfrm>
            <a:off x="827088" y="2060575"/>
            <a:ext cx="6265862" cy="579438"/>
          </a:xfrm>
          <a:prstGeom prst="rect">
            <a:avLst/>
          </a:prstGeom>
          <a:noFill/>
          <a:ln w="9525">
            <a:noFill/>
            <a:miter lim="800000"/>
            <a:headEnd/>
            <a:tailEnd/>
          </a:ln>
        </p:spPr>
        <p:txBody>
          <a:bodyPr>
            <a:spAutoFit/>
          </a:bodyPr>
          <a:lstStyle/>
          <a:p>
            <a:pPr>
              <a:spcBef>
                <a:spcPct val="50000"/>
              </a:spcBef>
            </a:pPr>
            <a:r>
              <a:rPr kumimoji="1" lang="en-US" altLang="zh-CN" sz="3200" b="1">
                <a:solidFill>
                  <a:schemeClr val="accent1"/>
                </a:solidFill>
                <a:latin typeface="华文中宋" pitchFamily="2" charset="-122"/>
                <a:ea typeface="华文中宋" pitchFamily="2" charset="-122"/>
              </a:rPr>
              <a:t>1</a:t>
            </a:r>
            <a:r>
              <a:rPr kumimoji="1" lang="zh-CN" altLang="en-US" sz="3200" b="1">
                <a:solidFill>
                  <a:schemeClr val="accent1"/>
                </a:solidFill>
                <a:latin typeface="华文中宋" pitchFamily="2" charset="-122"/>
                <a:ea typeface="华文中宋" pitchFamily="2" charset="-122"/>
              </a:rPr>
              <a:t>、实践是检验真理的唯一标准</a:t>
            </a:r>
            <a:endParaRPr kumimoji="1" lang="en-US" altLang="zh-CN" sz="3200" b="1">
              <a:solidFill>
                <a:schemeClr val="accent1"/>
              </a:solidFill>
              <a:latin typeface="华文中宋" pitchFamily="2" charset="-122"/>
              <a:ea typeface="华文中宋" pitchFamily="2" charset="-122"/>
            </a:endParaRPr>
          </a:p>
        </p:txBody>
      </p:sp>
      <p:sp>
        <p:nvSpPr>
          <p:cNvPr id="43012" name="Text Box 7"/>
          <p:cNvSpPr txBox="1">
            <a:spLocks noChangeArrowheads="1"/>
          </p:cNvSpPr>
          <p:nvPr/>
        </p:nvSpPr>
        <p:spPr bwMode="auto">
          <a:xfrm>
            <a:off x="395288" y="2708275"/>
            <a:ext cx="8497887" cy="881780"/>
          </a:xfrm>
          <a:prstGeom prst="rect">
            <a:avLst/>
          </a:prstGeom>
          <a:noFill/>
          <a:ln w="9525">
            <a:noFill/>
            <a:miter lim="800000"/>
            <a:headEnd/>
            <a:tailEnd/>
          </a:ln>
        </p:spPr>
        <p:txBody>
          <a:bodyPr>
            <a:spAutoFit/>
          </a:bodyPr>
          <a:lstStyle/>
          <a:p>
            <a:pPr>
              <a:lnSpc>
                <a:spcPct val="195000"/>
              </a:lnSpc>
              <a:spcBef>
                <a:spcPct val="50000"/>
              </a:spcBef>
            </a:pPr>
            <a:r>
              <a:rPr kumimoji="1" lang="zh-CN" altLang="en-US" sz="3200" dirty="0">
                <a:solidFill>
                  <a:srgbClr val="02080A"/>
                </a:solidFill>
                <a:latin typeface="楷体" pitchFamily="49" charset="-122"/>
                <a:ea typeface="楷体" pitchFamily="49" charset="-122"/>
              </a:rPr>
              <a:t>（１）真理的本性是标志主客观相符合的范畴</a:t>
            </a:r>
            <a:endParaRPr kumimoji="1" lang="en-US" altLang="zh-CN" sz="3200" dirty="0">
              <a:solidFill>
                <a:srgbClr val="02080A"/>
              </a:solidFill>
              <a:latin typeface="楷体" pitchFamily="49" charset="-122"/>
              <a:ea typeface="楷体" pitchFamily="49" charset="-122"/>
            </a:endParaRPr>
          </a:p>
        </p:txBody>
      </p:sp>
      <p:sp>
        <p:nvSpPr>
          <p:cNvPr id="43013" name="Oval 9"/>
          <p:cNvSpPr>
            <a:spLocks noChangeArrowheads="1"/>
          </p:cNvSpPr>
          <p:nvPr/>
        </p:nvSpPr>
        <p:spPr bwMode="auto">
          <a:xfrm>
            <a:off x="2268538" y="5084763"/>
            <a:ext cx="1728787" cy="1512887"/>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43014" name="Oval 10"/>
          <p:cNvSpPr>
            <a:spLocks noChangeArrowheads="1"/>
          </p:cNvSpPr>
          <p:nvPr/>
        </p:nvSpPr>
        <p:spPr bwMode="auto">
          <a:xfrm>
            <a:off x="5795963" y="5229225"/>
            <a:ext cx="1728787" cy="1439863"/>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43015" name="Text Box 11"/>
          <p:cNvSpPr txBox="1">
            <a:spLocks noChangeArrowheads="1"/>
          </p:cNvSpPr>
          <p:nvPr/>
        </p:nvSpPr>
        <p:spPr bwMode="auto">
          <a:xfrm>
            <a:off x="2700338" y="5516563"/>
            <a:ext cx="1008062" cy="519112"/>
          </a:xfrm>
          <a:prstGeom prst="rect">
            <a:avLst/>
          </a:prstGeom>
          <a:noFill/>
          <a:ln w="9525">
            <a:noFill/>
            <a:miter lim="800000"/>
            <a:headEnd/>
            <a:tailEnd/>
          </a:ln>
        </p:spPr>
        <p:txBody>
          <a:bodyPr>
            <a:spAutoFit/>
          </a:bodyPr>
          <a:lstStyle/>
          <a:p>
            <a:pPr>
              <a:spcBef>
                <a:spcPct val="50000"/>
              </a:spcBef>
            </a:pPr>
            <a:r>
              <a:rPr kumimoji="1" lang="zh-CN" altLang="en-US" sz="2800" b="1">
                <a:solidFill>
                  <a:srgbClr val="02080A"/>
                </a:solidFill>
                <a:latin typeface="Times New Roman" pitchFamily="18" charset="0"/>
                <a:ea typeface="华文中宋" pitchFamily="2" charset="-122"/>
              </a:rPr>
              <a:t>主观</a:t>
            </a:r>
          </a:p>
        </p:txBody>
      </p:sp>
      <p:sp>
        <p:nvSpPr>
          <p:cNvPr id="43016" name="Text Box 12"/>
          <p:cNvSpPr txBox="1">
            <a:spLocks noChangeArrowheads="1"/>
          </p:cNvSpPr>
          <p:nvPr/>
        </p:nvSpPr>
        <p:spPr bwMode="auto">
          <a:xfrm>
            <a:off x="6084888" y="5661025"/>
            <a:ext cx="1008062" cy="519113"/>
          </a:xfrm>
          <a:prstGeom prst="rect">
            <a:avLst/>
          </a:prstGeom>
          <a:noFill/>
          <a:ln w="9525">
            <a:noFill/>
            <a:miter lim="800000"/>
            <a:headEnd/>
            <a:tailEnd/>
          </a:ln>
        </p:spPr>
        <p:txBody>
          <a:bodyPr>
            <a:spAutoFit/>
          </a:bodyPr>
          <a:lstStyle/>
          <a:p>
            <a:pPr>
              <a:spcBef>
                <a:spcPct val="50000"/>
              </a:spcBef>
            </a:pPr>
            <a:r>
              <a:rPr kumimoji="1" lang="zh-CN" altLang="en-US" sz="2800" b="1">
                <a:solidFill>
                  <a:srgbClr val="02080A"/>
                </a:solidFill>
                <a:latin typeface="Times New Roman" pitchFamily="18" charset="0"/>
              </a:rPr>
              <a:t>客观</a:t>
            </a:r>
            <a:endParaRPr kumimoji="1" lang="en-US" altLang="zh-CN" sz="2800" b="1">
              <a:solidFill>
                <a:srgbClr val="02080A"/>
              </a:solidFill>
              <a:latin typeface="Times New Roman" pitchFamily="18" charset="0"/>
            </a:endParaRPr>
          </a:p>
        </p:txBody>
      </p:sp>
      <p:sp>
        <p:nvSpPr>
          <p:cNvPr id="43017" name="AutoShape 17"/>
          <p:cNvSpPr>
            <a:spLocks noChangeArrowheads="1"/>
          </p:cNvSpPr>
          <p:nvPr/>
        </p:nvSpPr>
        <p:spPr bwMode="auto">
          <a:xfrm>
            <a:off x="3995738" y="5805488"/>
            <a:ext cx="1801812" cy="144462"/>
          </a:xfrm>
          <a:prstGeom prst="leftRightArrow">
            <a:avLst>
              <a:gd name="adj1" fmla="val 50000"/>
              <a:gd name="adj2" fmla="val 249451"/>
            </a:avLst>
          </a:prstGeom>
          <a:solidFill>
            <a:srgbClr val="3181F7"/>
          </a:solidFill>
          <a:ln w="9525">
            <a:solidFill>
              <a:schemeClr val="tx1"/>
            </a:solidFill>
            <a:miter lim="800000"/>
            <a:headEnd/>
            <a:tailEnd/>
          </a:ln>
        </p:spPr>
        <p:txBody>
          <a:bodyPr wrap="none" anchor="ctr"/>
          <a:lstStyle/>
          <a:p>
            <a:endParaRPr lang="zh-CN" altLang="en-US"/>
          </a:p>
        </p:txBody>
      </p:sp>
      <p:sp>
        <p:nvSpPr>
          <p:cNvPr id="43018" name="Text Box 18"/>
          <p:cNvSpPr txBox="1">
            <a:spLocks noChangeArrowheads="1"/>
          </p:cNvSpPr>
          <p:nvPr/>
        </p:nvSpPr>
        <p:spPr bwMode="auto">
          <a:xfrm>
            <a:off x="4427538" y="5229225"/>
            <a:ext cx="935037" cy="457200"/>
          </a:xfrm>
          <a:prstGeom prst="rect">
            <a:avLst/>
          </a:prstGeom>
          <a:noFill/>
          <a:ln w="9525">
            <a:noFill/>
            <a:miter lim="800000"/>
            <a:headEnd/>
            <a:tailEnd/>
          </a:ln>
        </p:spPr>
        <p:txBody>
          <a:bodyPr>
            <a:spAutoFit/>
          </a:bodyPr>
          <a:lstStyle/>
          <a:p>
            <a:pPr>
              <a:spcBef>
                <a:spcPct val="50000"/>
              </a:spcBef>
            </a:pPr>
            <a:r>
              <a:rPr kumimoji="1" lang="zh-CN" altLang="en-US" sz="2400">
                <a:solidFill>
                  <a:srgbClr val="02080A"/>
                </a:solidFill>
                <a:latin typeface="Times New Roman" pitchFamily="18" charset="0"/>
                <a:ea typeface="华文中宋" pitchFamily="2" charset="-122"/>
              </a:rPr>
              <a:t>实践</a:t>
            </a:r>
          </a:p>
        </p:txBody>
      </p:sp>
      <p:sp>
        <p:nvSpPr>
          <p:cNvPr id="43019" name="Text Box 21"/>
          <p:cNvSpPr txBox="1">
            <a:spLocks noChangeArrowheads="1"/>
          </p:cNvSpPr>
          <p:nvPr/>
        </p:nvSpPr>
        <p:spPr bwMode="auto">
          <a:xfrm>
            <a:off x="1500166" y="5000660"/>
            <a:ext cx="492443" cy="1714488"/>
          </a:xfrm>
          <a:prstGeom prst="rect">
            <a:avLst/>
          </a:prstGeom>
          <a:noFill/>
          <a:ln w="9525">
            <a:noFill/>
            <a:miter lim="800000"/>
            <a:headEnd/>
            <a:tailEnd/>
          </a:ln>
        </p:spPr>
        <p:txBody>
          <a:bodyPr vert="eaVert" wrap="square">
            <a:spAutoFit/>
          </a:bodyPr>
          <a:lstStyle/>
          <a:p>
            <a:pPr>
              <a:spcBef>
                <a:spcPct val="50000"/>
              </a:spcBef>
            </a:pPr>
            <a:r>
              <a:rPr kumimoji="1" lang="zh-CN" altLang="en-US" sz="2000" b="1" dirty="0">
                <a:solidFill>
                  <a:srgbClr val="02080A"/>
                </a:solidFill>
                <a:latin typeface="Times New Roman" pitchFamily="18" charset="0"/>
                <a:ea typeface="华文中宋" pitchFamily="2" charset="-122"/>
              </a:rPr>
              <a:t>多种选择</a:t>
            </a:r>
          </a:p>
        </p:txBody>
      </p:sp>
      <p:sp>
        <p:nvSpPr>
          <p:cNvPr id="43020" name="Text Box 22"/>
          <p:cNvSpPr txBox="1">
            <a:spLocks noChangeArrowheads="1"/>
          </p:cNvSpPr>
          <p:nvPr/>
        </p:nvSpPr>
        <p:spPr bwMode="auto">
          <a:xfrm>
            <a:off x="7592696" y="5000637"/>
            <a:ext cx="492443" cy="1668452"/>
          </a:xfrm>
          <a:prstGeom prst="rect">
            <a:avLst/>
          </a:prstGeom>
          <a:noFill/>
          <a:ln w="9525">
            <a:noFill/>
            <a:miter lim="800000"/>
            <a:headEnd/>
            <a:tailEnd/>
          </a:ln>
        </p:spPr>
        <p:txBody>
          <a:bodyPr vert="eaVert" wrap="square">
            <a:spAutoFit/>
          </a:bodyPr>
          <a:lstStyle/>
          <a:p>
            <a:pPr>
              <a:spcBef>
                <a:spcPct val="50000"/>
              </a:spcBef>
            </a:pPr>
            <a:r>
              <a:rPr kumimoji="1" lang="zh-CN" altLang="en-US" sz="2000" b="1" dirty="0">
                <a:solidFill>
                  <a:srgbClr val="02080A"/>
                </a:solidFill>
                <a:latin typeface="Times New Roman" pitchFamily="18" charset="0"/>
                <a:ea typeface="华文中宋" pitchFamily="2" charset="-122"/>
              </a:rPr>
              <a:t>一种情况</a:t>
            </a:r>
          </a:p>
        </p:txBody>
      </p:sp>
      <p:sp>
        <p:nvSpPr>
          <p:cNvPr id="43021" name="Text Box 23"/>
          <p:cNvSpPr txBox="1">
            <a:spLocks noChangeArrowheads="1"/>
          </p:cNvSpPr>
          <p:nvPr/>
        </p:nvSpPr>
        <p:spPr bwMode="auto">
          <a:xfrm>
            <a:off x="4140200" y="6165850"/>
            <a:ext cx="1511300" cy="396875"/>
          </a:xfrm>
          <a:prstGeom prst="rect">
            <a:avLst/>
          </a:prstGeom>
          <a:noFill/>
          <a:ln w="9525">
            <a:noFill/>
            <a:miter lim="800000"/>
            <a:headEnd/>
            <a:tailEnd/>
          </a:ln>
        </p:spPr>
        <p:txBody>
          <a:bodyPr>
            <a:spAutoFit/>
          </a:bodyPr>
          <a:lstStyle/>
          <a:p>
            <a:pPr>
              <a:spcBef>
                <a:spcPct val="50000"/>
              </a:spcBef>
            </a:pPr>
            <a:r>
              <a:rPr kumimoji="1" lang="zh-CN" altLang="en-US" sz="2000">
                <a:solidFill>
                  <a:srgbClr val="02080A"/>
                </a:solidFill>
                <a:latin typeface="Times New Roman" pitchFamily="18" charset="0"/>
                <a:ea typeface="华文中宋" pitchFamily="2" charset="-122"/>
              </a:rPr>
              <a:t>多中取一</a:t>
            </a:r>
            <a:endParaRPr kumimoji="1" lang="en-US" altLang="zh-CN" sz="2000">
              <a:solidFill>
                <a:srgbClr val="02080A"/>
              </a:solidFill>
              <a:latin typeface="Times New Roman" pitchFamily="18" charset="0"/>
              <a:ea typeface="华文中宋" pitchFamily="2" charset="-122"/>
            </a:endParaRPr>
          </a:p>
        </p:txBody>
      </p:sp>
      <p:sp>
        <p:nvSpPr>
          <p:cNvPr id="43022" name="Text Box 24"/>
          <p:cNvSpPr txBox="1">
            <a:spLocks noChangeArrowheads="1"/>
          </p:cNvSpPr>
          <p:nvPr/>
        </p:nvSpPr>
        <p:spPr bwMode="auto">
          <a:xfrm>
            <a:off x="6804025" y="2133600"/>
            <a:ext cx="2089150" cy="519113"/>
          </a:xfrm>
          <a:prstGeom prst="rect">
            <a:avLst/>
          </a:prstGeom>
          <a:noFill/>
          <a:ln w="9525">
            <a:noFill/>
            <a:miter lim="800000"/>
            <a:headEnd/>
            <a:tailEnd/>
          </a:ln>
        </p:spPr>
        <p:txBody>
          <a:bodyPr>
            <a:spAutoFit/>
          </a:bodyPr>
          <a:lstStyle/>
          <a:p>
            <a:pPr>
              <a:spcBef>
                <a:spcPct val="50000"/>
              </a:spcBef>
            </a:pPr>
            <a:r>
              <a:rPr kumimoji="1" lang="zh-CN" altLang="en-US" sz="2800" b="1">
                <a:solidFill>
                  <a:srgbClr val="F04A08"/>
                </a:solidFill>
                <a:latin typeface="Times New Roman" pitchFamily="18" charset="0"/>
                <a:ea typeface="华文中宋" pitchFamily="2" charset="-122"/>
              </a:rPr>
              <a:t>（唯一的）</a:t>
            </a:r>
          </a:p>
        </p:txBody>
      </p:sp>
      <p:sp>
        <p:nvSpPr>
          <p:cNvPr id="43023" name="Text Box 25"/>
          <p:cNvSpPr txBox="1">
            <a:spLocks noChangeArrowheads="1"/>
          </p:cNvSpPr>
          <p:nvPr/>
        </p:nvSpPr>
        <p:spPr bwMode="auto">
          <a:xfrm>
            <a:off x="468313" y="3789363"/>
            <a:ext cx="7032645" cy="881780"/>
          </a:xfrm>
          <a:prstGeom prst="rect">
            <a:avLst/>
          </a:prstGeom>
          <a:noFill/>
          <a:ln w="9525">
            <a:noFill/>
            <a:miter lim="800000"/>
            <a:headEnd/>
            <a:tailEnd/>
          </a:ln>
        </p:spPr>
        <p:txBody>
          <a:bodyPr wrap="square">
            <a:spAutoFit/>
          </a:bodyPr>
          <a:lstStyle/>
          <a:p>
            <a:pPr>
              <a:lnSpc>
                <a:spcPct val="195000"/>
              </a:lnSpc>
              <a:spcBef>
                <a:spcPct val="50000"/>
              </a:spcBef>
            </a:pPr>
            <a:r>
              <a:rPr kumimoji="1" lang="zh-CN" altLang="en-US" sz="3200" dirty="0">
                <a:solidFill>
                  <a:srgbClr val="02080A"/>
                </a:solidFill>
                <a:latin typeface="楷体" pitchFamily="49" charset="-122"/>
                <a:ea typeface="楷体" pitchFamily="49" charset="-122"/>
              </a:rPr>
              <a:t>（</a:t>
            </a:r>
            <a:r>
              <a:rPr kumimoji="1" lang="en-US" altLang="zh-CN" sz="3200" dirty="0">
                <a:solidFill>
                  <a:srgbClr val="02080A"/>
                </a:solidFill>
                <a:latin typeface="楷体" pitchFamily="49" charset="-122"/>
                <a:ea typeface="楷体" pitchFamily="49" charset="-122"/>
              </a:rPr>
              <a:t>2</a:t>
            </a:r>
            <a:r>
              <a:rPr kumimoji="1" lang="zh-CN" altLang="en-US" sz="3200" dirty="0">
                <a:solidFill>
                  <a:srgbClr val="02080A"/>
                </a:solidFill>
                <a:latin typeface="楷体" pitchFamily="49" charset="-122"/>
                <a:ea typeface="楷体" pitchFamily="49" charset="-122"/>
              </a:rPr>
              <a:t>）实践的特点具有直接现实性</a:t>
            </a:r>
            <a:endParaRPr kumimoji="1" lang="en-US" altLang="zh-CN" sz="3200" dirty="0">
              <a:solidFill>
                <a:srgbClr val="02080A"/>
              </a:solidFill>
              <a:latin typeface="楷体" pitchFamily="49" charset="-122"/>
              <a:ea typeface="楷体" pitchFamily="49" charset="-122"/>
            </a:endParaRPr>
          </a:p>
        </p:txBody>
      </p:sp>
    </p:spTree>
  </p:cSld>
  <p:clrMapOvr>
    <a:masterClrMapping/>
  </p:clrMapOvr>
  <p:transition spd="slow">
    <p:pull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755650" y="765175"/>
            <a:ext cx="7632700" cy="823913"/>
          </a:xfrm>
          <a:prstGeom prst="rect">
            <a:avLst/>
          </a:prstGeom>
          <a:noFill/>
          <a:ln w="9525">
            <a:noFill/>
            <a:miter lim="800000"/>
            <a:headEnd/>
            <a:tailEnd/>
          </a:ln>
        </p:spPr>
        <p:txBody>
          <a:bodyPr>
            <a:spAutoFit/>
          </a:bodyPr>
          <a:lstStyle/>
          <a:p>
            <a:pPr>
              <a:lnSpc>
                <a:spcPct val="150000"/>
              </a:lnSpc>
              <a:spcBef>
                <a:spcPct val="50000"/>
              </a:spcBef>
            </a:pPr>
            <a:r>
              <a:rPr kumimoji="1" lang="en-US" altLang="zh-CN" sz="3200" b="1" dirty="0">
                <a:solidFill>
                  <a:schemeClr val="accent1"/>
                </a:solidFill>
                <a:latin typeface="楷体_GB2312" pitchFamily="49" charset="-122"/>
                <a:ea typeface="楷体_GB2312" pitchFamily="49" charset="-122"/>
              </a:rPr>
              <a:t>2</a:t>
            </a:r>
            <a:r>
              <a:rPr kumimoji="1" lang="zh-CN" altLang="en-US" sz="3200" b="1" dirty="0">
                <a:solidFill>
                  <a:schemeClr val="accent1"/>
                </a:solidFill>
                <a:latin typeface="楷体_GB2312" pitchFamily="49" charset="-122"/>
                <a:ea typeface="楷体_GB2312" pitchFamily="49" charset="-122"/>
              </a:rPr>
              <a:t>、逻辑证明在确证真理过程中的作用</a:t>
            </a:r>
            <a:endParaRPr kumimoji="1" lang="en-US" altLang="zh-CN" sz="3200" b="1" dirty="0">
              <a:solidFill>
                <a:schemeClr val="accent1"/>
              </a:solidFill>
              <a:latin typeface="楷体_GB2312" pitchFamily="49" charset="-122"/>
              <a:ea typeface="楷体_GB2312" pitchFamily="49" charset="-122"/>
            </a:endParaRPr>
          </a:p>
        </p:txBody>
      </p:sp>
      <p:sp>
        <p:nvSpPr>
          <p:cNvPr id="44035" name="Text Box 8"/>
          <p:cNvSpPr txBox="1">
            <a:spLocks noChangeArrowheads="1"/>
          </p:cNvSpPr>
          <p:nvPr/>
        </p:nvSpPr>
        <p:spPr bwMode="auto">
          <a:xfrm>
            <a:off x="468313" y="2060575"/>
            <a:ext cx="7991475" cy="3406775"/>
          </a:xfrm>
          <a:prstGeom prst="rect">
            <a:avLst/>
          </a:prstGeom>
          <a:noFill/>
          <a:ln w="9525">
            <a:noFill/>
            <a:miter lim="800000"/>
            <a:headEnd/>
            <a:tailEnd/>
          </a:ln>
        </p:spPr>
        <p:txBody>
          <a:bodyPr>
            <a:spAutoFit/>
          </a:bodyPr>
          <a:lstStyle/>
          <a:p>
            <a:pPr>
              <a:lnSpc>
                <a:spcPct val="170000"/>
              </a:lnSpc>
            </a:pPr>
            <a:r>
              <a:rPr kumimoji="1" lang="zh-CN" altLang="en-US" sz="2800" b="1" dirty="0">
                <a:solidFill>
                  <a:schemeClr val="folHlink"/>
                </a:solidFill>
                <a:latin typeface="Times New Roman" pitchFamily="18" charset="0"/>
                <a:ea typeface="楷体_GB2312" pitchFamily="49" charset="-122"/>
              </a:rPr>
              <a:t>       </a:t>
            </a:r>
            <a:r>
              <a:rPr kumimoji="1" lang="zh-CN" altLang="en-US" sz="3200" dirty="0">
                <a:solidFill>
                  <a:srgbClr val="02080A"/>
                </a:solidFill>
                <a:latin typeface="楷体" pitchFamily="49" charset="-122"/>
                <a:ea typeface="楷体" pitchFamily="49" charset="-122"/>
              </a:rPr>
              <a:t>逻辑证明是运用正确的概念和判断，经过推理，理论上确立另一新判断正确的方法。逻辑证明是实践检验的补充，逻辑证明的前提、推理和结论最终都要靠实践检验。</a:t>
            </a:r>
            <a:endParaRPr kumimoji="1" lang="en-US" altLang="zh-CN" sz="3200" dirty="0">
              <a:solidFill>
                <a:srgbClr val="02080A"/>
              </a:solidFill>
              <a:latin typeface="楷体" pitchFamily="49" charset="-122"/>
              <a:ea typeface="楷体" pitchFamily="49" charset="-122"/>
            </a:endParaRPr>
          </a:p>
        </p:txBody>
      </p:sp>
    </p:spTree>
  </p:cSld>
  <p:clrMapOvr>
    <a:masterClrMapping/>
  </p:clrMapOvr>
  <p:transition spd="slow">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1042988" y="836613"/>
            <a:ext cx="6192837" cy="641350"/>
          </a:xfrm>
          <a:prstGeom prst="rect">
            <a:avLst/>
          </a:prstGeom>
          <a:noFill/>
          <a:ln w="9525">
            <a:noFill/>
            <a:miter lim="800000"/>
            <a:headEnd/>
            <a:tailEnd/>
          </a:ln>
        </p:spPr>
        <p:txBody>
          <a:bodyPr>
            <a:spAutoFit/>
          </a:bodyPr>
          <a:lstStyle/>
          <a:p>
            <a:pPr algn="ctr">
              <a:spcBef>
                <a:spcPct val="50000"/>
              </a:spcBef>
            </a:pPr>
            <a:r>
              <a:rPr kumimoji="1" lang="zh-CN" altLang="en-US" sz="3600" b="1" dirty="0" smtClean="0">
                <a:solidFill>
                  <a:srgbClr val="F04A08"/>
                </a:solidFill>
                <a:latin typeface="Times New Roman" pitchFamily="18" charset="0"/>
                <a:ea typeface="华文中宋" pitchFamily="2" charset="-122"/>
              </a:rPr>
              <a:t>价值</a:t>
            </a:r>
            <a:endParaRPr kumimoji="1" lang="zh-CN" altLang="en-US" sz="3600" b="1" dirty="0">
              <a:solidFill>
                <a:srgbClr val="F04A08"/>
              </a:solidFill>
              <a:latin typeface="Times New Roman" pitchFamily="18" charset="0"/>
              <a:ea typeface="华文中宋" pitchFamily="2" charset="-122"/>
            </a:endParaRPr>
          </a:p>
        </p:txBody>
      </p:sp>
      <p:sp>
        <p:nvSpPr>
          <p:cNvPr id="63493" name="Text Box 5"/>
          <p:cNvSpPr txBox="1">
            <a:spLocks noChangeArrowheads="1"/>
          </p:cNvSpPr>
          <p:nvPr/>
        </p:nvSpPr>
        <p:spPr bwMode="auto">
          <a:xfrm>
            <a:off x="468313" y="2205038"/>
            <a:ext cx="7343775" cy="3382962"/>
          </a:xfrm>
          <a:prstGeom prst="rect">
            <a:avLst/>
          </a:prstGeom>
          <a:noFill/>
          <a:ln w="9525">
            <a:noFill/>
            <a:miter lim="800000"/>
            <a:headEnd/>
            <a:tailEnd/>
          </a:ln>
        </p:spPr>
        <p:txBody>
          <a:bodyPr>
            <a:spAutoFit/>
          </a:bodyPr>
          <a:lstStyle/>
          <a:p>
            <a:pPr>
              <a:lnSpc>
                <a:spcPct val="155000"/>
              </a:lnSpc>
              <a:spcBef>
                <a:spcPct val="50000"/>
              </a:spcBef>
            </a:pPr>
            <a:r>
              <a:rPr kumimoji="1" lang="zh-CN" altLang="en-US" sz="2800" dirty="0">
                <a:solidFill>
                  <a:srgbClr val="02080A"/>
                </a:solidFill>
                <a:latin typeface="华文中宋" pitchFamily="2" charset="-122"/>
                <a:ea typeface="华文中宋" pitchFamily="2" charset="-122"/>
              </a:rPr>
              <a:t>１、价值及其特性</a:t>
            </a:r>
          </a:p>
          <a:p>
            <a:pPr>
              <a:lnSpc>
                <a:spcPct val="155000"/>
              </a:lnSpc>
              <a:spcBef>
                <a:spcPct val="50000"/>
              </a:spcBef>
            </a:pPr>
            <a:r>
              <a:rPr kumimoji="1" lang="zh-CN" altLang="en-US" sz="2800" dirty="0">
                <a:solidFill>
                  <a:srgbClr val="02080A"/>
                </a:solidFill>
                <a:latin typeface="华文中宋" pitchFamily="2" charset="-122"/>
                <a:ea typeface="华文中宋" pitchFamily="2" charset="-122"/>
              </a:rPr>
              <a:t>２、价值评价及其特点</a:t>
            </a:r>
          </a:p>
          <a:p>
            <a:pPr>
              <a:lnSpc>
                <a:spcPct val="155000"/>
              </a:lnSpc>
              <a:spcBef>
                <a:spcPct val="50000"/>
              </a:spcBef>
            </a:pPr>
            <a:r>
              <a:rPr kumimoji="1" lang="zh-CN" altLang="en-US" sz="2800" dirty="0">
                <a:solidFill>
                  <a:srgbClr val="02080A"/>
                </a:solidFill>
                <a:latin typeface="华文中宋" pitchFamily="2" charset="-122"/>
                <a:ea typeface="华文中宋" pitchFamily="2" charset="-122"/>
              </a:rPr>
              <a:t>３、价值评价的功能与树立正确价值观的意义</a:t>
            </a:r>
          </a:p>
          <a:p>
            <a:pPr>
              <a:lnSpc>
                <a:spcPct val="155000"/>
              </a:lnSpc>
              <a:spcBef>
                <a:spcPct val="50000"/>
              </a:spcBef>
            </a:pPr>
            <a:r>
              <a:rPr kumimoji="1" lang="zh-CN" altLang="en-US" sz="2800" dirty="0">
                <a:solidFill>
                  <a:srgbClr val="02080A"/>
                </a:solidFill>
                <a:latin typeface="华文中宋" pitchFamily="2" charset="-122"/>
                <a:ea typeface="华文中宋" pitchFamily="2" charset="-122"/>
              </a:rPr>
              <a:t>４、价值和真理在实践中的辩证统一</a:t>
            </a:r>
            <a:endParaRPr kumimoji="1" lang="en-US" altLang="zh-CN" sz="2800" dirty="0">
              <a:solidFill>
                <a:srgbClr val="02080A"/>
              </a:solidFill>
              <a:latin typeface="华文中宋" pitchFamily="2" charset="-122"/>
              <a:ea typeface="华文中宋"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checkerboard(across)">
                                      <p:cBhvr>
                                        <p:cTn id="7" dur="500"/>
                                        <p:tgtEl>
                                          <p:spTgt spid="63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0600" name="Picture 8" descr="426293122"/>
          <p:cNvPicPr>
            <a:picLocks noChangeAspect="1" noChangeArrowheads="1"/>
          </p:cNvPicPr>
          <p:nvPr/>
        </p:nvPicPr>
        <p:blipFill>
          <a:blip r:embed="rId2" cstate="print"/>
          <a:srcRect/>
          <a:stretch>
            <a:fillRect/>
          </a:stretch>
        </p:blipFill>
        <p:spPr bwMode="auto">
          <a:xfrm>
            <a:off x="2786050" y="3000372"/>
            <a:ext cx="4060859" cy="3648096"/>
          </a:xfrm>
          <a:prstGeom prst="rect">
            <a:avLst/>
          </a:prstGeom>
          <a:noFill/>
          <a:ln w="9525">
            <a:noFill/>
            <a:miter lim="800000"/>
            <a:headEnd/>
            <a:tailEnd/>
          </a:ln>
        </p:spPr>
      </p:pic>
      <p:sp>
        <p:nvSpPr>
          <p:cNvPr id="47108" name="Text Box 11"/>
          <p:cNvSpPr txBox="1">
            <a:spLocks noChangeArrowheads="1"/>
          </p:cNvSpPr>
          <p:nvPr/>
        </p:nvSpPr>
        <p:spPr bwMode="auto">
          <a:xfrm>
            <a:off x="642910" y="428604"/>
            <a:ext cx="7816877" cy="2677656"/>
          </a:xfrm>
          <a:prstGeom prst="rect">
            <a:avLst/>
          </a:prstGeom>
          <a:noFill/>
          <a:ln w="9525">
            <a:noFill/>
            <a:miter lim="800000"/>
            <a:headEnd/>
            <a:tailEnd/>
          </a:ln>
        </p:spPr>
        <p:txBody>
          <a:bodyPr wrap="square">
            <a:spAutoFit/>
          </a:bodyPr>
          <a:lstStyle/>
          <a:p>
            <a:pPr>
              <a:spcBef>
                <a:spcPct val="50000"/>
              </a:spcBef>
            </a:pPr>
            <a:r>
              <a:rPr kumimoji="1" lang="zh-CN" altLang="en-US" sz="2800" b="1" dirty="0" smtClean="0">
                <a:solidFill>
                  <a:srgbClr val="02080A"/>
                </a:solidFill>
                <a:latin typeface="华文中宋" pitchFamily="2" charset="-122"/>
                <a:ea typeface="华文中宋" pitchFamily="2" charset="-122"/>
              </a:rPr>
              <a:t>（一）价值</a:t>
            </a:r>
            <a:r>
              <a:rPr kumimoji="1" lang="zh-CN" altLang="en-US" sz="2800" b="1" dirty="0">
                <a:solidFill>
                  <a:srgbClr val="02080A"/>
                </a:solidFill>
                <a:latin typeface="华文中宋" pitchFamily="2" charset="-122"/>
                <a:ea typeface="华文中宋" pitchFamily="2" charset="-122"/>
              </a:rPr>
              <a:t>的含义</a:t>
            </a:r>
          </a:p>
          <a:p>
            <a:pPr>
              <a:lnSpc>
                <a:spcPct val="150000"/>
              </a:lnSpc>
              <a:spcBef>
                <a:spcPct val="50000"/>
              </a:spcBef>
            </a:pPr>
            <a:r>
              <a:rPr kumimoji="1" lang="zh-CN" altLang="en-US" sz="2800" dirty="0">
                <a:solidFill>
                  <a:srgbClr val="F04A08"/>
                </a:solidFill>
                <a:latin typeface="华文中宋" pitchFamily="2" charset="-122"/>
                <a:ea typeface="华文中宋" pitchFamily="2" charset="-122"/>
              </a:rPr>
              <a:t>　　</a:t>
            </a:r>
            <a:r>
              <a:rPr kumimoji="1" lang="zh-CN" altLang="en-US" sz="2800" dirty="0" smtClean="0">
                <a:solidFill>
                  <a:srgbClr val="F04A08"/>
                </a:solidFill>
                <a:latin typeface="华文中宋" pitchFamily="2" charset="-122"/>
                <a:ea typeface="华文中宋" pitchFamily="2" charset="-122"/>
              </a:rPr>
              <a:t>哲学范畴的价值：</a:t>
            </a:r>
            <a:r>
              <a:rPr kumimoji="1" lang="zh-CN" altLang="en-US" sz="2800" dirty="0" smtClean="0">
                <a:solidFill>
                  <a:srgbClr val="02080A"/>
                </a:solidFill>
                <a:latin typeface="楷体" pitchFamily="49" charset="-122"/>
                <a:ea typeface="楷体" pitchFamily="49" charset="-122"/>
              </a:rPr>
              <a:t>是在实践基础上形成的主体和客体之间的意义关系。是客体对个人、群体乃至整个社会的生活和活动所具有的积极意义。</a:t>
            </a:r>
            <a:endParaRPr kumimoji="1" lang="zh-CN" altLang="en-US" sz="2800" dirty="0">
              <a:solidFill>
                <a:srgbClr val="02080A"/>
              </a:solidFill>
              <a:latin typeface="楷体" pitchFamily="49" charset="-122"/>
              <a:ea typeface="楷体" pitchFamily="49"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600"/>
                                        </p:tgtEl>
                                        <p:attrNameLst>
                                          <p:attrName>style.visibility</p:attrName>
                                        </p:attrNameLst>
                                      </p:cBhvr>
                                      <p:to>
                                        <p:strVal val="visible"/>
                                      </p:to>
                                    </p:set>
                                    <p:animEffect transition="in" filter="blinds(horizontal)">
                                      <p:cBhvr>
                                        <p:cTn id="7" dur="500"/>
                                        <p:tgtEl>
                                          <p:spTgt spid="110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4"/>
          <p:cNvSpPr txBox="1">
            <a:spLocks noChangeArrowheads="1"/>
          </p:cNvSpPr>
          <p:nvPr/>
        </p:nvSpPr>
        <p:spPr bwMode="auto">
          <a:xfrm>
            <a:off x="684213" y="765175"/>
            <a:ext cx="3743325" cy="579438"/>
          </a:xfrm>
          <a:prstGeom prst="rect">
            <a:avLst/>
          </a:prstGeom>
          <a:noFill/>
          <a:ln w="9525">
            <a:noFill/>
            <a:miter lim="800000"/>
            <a:headEnd/>
            <a:tailEnd/>
          </a:ln>
        </p:spPr>
        <p:txBody>
          <a:bodyPr>
            <a:spAutoFit/>
          </a:bodyPr>
          <a:lstStyle/>
          <a:p>
            <a:pPr>
              <a:spcBef>
                <a:spcPct val="50000"/>
              </a:spcBef>
            </a:pPr>
            <a:r>
              <a:rPr kumimoji="1" lang="zh-CN" altLang="en-US" sz="3200" b="1" dirty="0" smtClean="0">
                <a:solidFill>
                  <a:srgbClr val="02080A"/>
                </a:solidFill>
                <a:latin typeface="楷体" pitchFamily="49" charset="-122"/>
                <a:ea typeface="楷体" pitchFamily="49" charset="-122"/>
              </a:rPr>
              <a:t>价值</a:t>
            </a:r>
            <a:r>
              <a:rPr kumimoji="1" lang="zh-CN" altLang="en-US" sz="3200" b="1" dirty="0">
                <a:solidFill>
                  <a:srgbClr val="02080A"/>
                </a:solidFill>
                <a:latin typeface="楷体" pitchFamily="49" charset="-122"/>
                <a:ea typeface="楷体" pitchFamily="49" charset="-122"/>
              </a:rPr>
              <a:t>的特性</a:t>
            </a:r>
            <a:endParaRPr kumimoji="1" lang="en-US" altLang="zh-CN" sz="3200" b="1" dirty="0">
              <a:solidFill>
                <a:srgbClr val="02080A"/>
              </a:solidFill>
              <a:latin typeface="楷体" pitchFamily="49" charset="-122"/>
              <a:ea typeface="楷体" pitchFamily="49" charset="-122"/>
            </a:endParaRPr>
          </a:p>
        </p:txBody>
      </p:sp>
      <p:sp>
        <p:nvSpPr>
          <p:cNvPr id="48131" name="Rectangle 5"/>
          <p:cNvSpPr>
            <a:spLocks noChangeArrowheads="1"/>
          </p:cNvSpPr>
          <p:nvPr/>
        </p:nvSpPr>
        <p:spPr bwMode="auto">
          <a:xfrm>
            <a:off x="1403350" y="1773238"/>
            <a:ext cx="4811724" cy="3323987"/>
          </a:xfrm>
          <a:prstGeom prst="rect">
            <a:avLst/>
          </a:prstGeom>
          <a:noFill/>
          <a:ln w="9525">
            <a:noFill/>
            <a:miter lim="800000"/>
            <a:headEnd/>
            <a:tailEnd/>
          </a:ln>
        </p:spPr>
        <p:txBody>
          <a:bodyPr wrap="square">
            <a:spAutoFit/>
          </a:bodyPr>
          <a:lstStyle/>
          <a:p>
            <a:pPr>
              <a:lnSpc>
                <a:spcPct val="150000"/>
              </a:lnSpc>
              <a:spcBef>
                <a:spcPct val="50000"/>
              </a:spcBef>
            </a:pPr>
            <a:r>
              <a:rPr lang="zh-CN" altLang="en-US" sz="2800" dirty="0">
                <a:solidFill>
                  <a:srgbClr val="02080A"/>
                </a:solidFill>
                <a:latin typeface="楷体" pitchFamily="49" charset="-122"/>
                <a:ea typeface="楷体" pitchFamily="49" charset="-122"/>
              </a:rPr>
              <a:t>第一</a:t>
            </a:r>
            <a:r>
              <a:rPr lang="zh-CN" altLang="en-US" sz="2800" dirty="0" smtClean="0">
                <a:solidFill>
                  <a:srgbClr val="02080A"/>
                </a:solidFill>
                <a:latin typeface="楷体" pitchFamily="49" charset="-122"/>
                <a:ea typeface="楷体" pitchFamily="49" charset="-122"/>
              </a:rPr>
              <a:t>，</a:t>
            </a:r>
            <a:r>
              <a:rPr kumimoji="1" lang="zh-CN" altLang="en-US" sz="2800" dirty="0" smtClean="0">
                <a:solidFill>
                  <a:srgbClr val="02080A"/>
                </a:solidFill>
                <a:latin typeface="楷体" pitchFamily="49" charset="-122"/>
                <a:ea typeface="楷体" pitchFamily="49" charset="-122"/>
              </a:rPr>
              <a:t>价值具有主体性</a:t>
            </a:r>
            <a:endParaRPr kumimoji="1" lang="zh-CN" altLang="en-US" sz="2800" dirty="0">
              <a:solidFill>
                <a:srgbClr val="02080A"/>
              </a:solidFill>
              <a:latin typeface="楷体" pitchFamily="49" charset="-122"/>
              <a:ea typeface="楷体" pitchFamily="49" charset="-122"/>
            </a:endParaRPr>
          </a:p>
          <a:p>
            <a:pPr>
              <a:lnSpc>
                <a:spcPct val="150000"/>
              </a:lnSpc>
              <a:spcBef>
                <a:spcPct val="50000"/>
              </a:spcBef>
            </a:pPr>
            <a:r>
              <a:rPr kumimoji="1" lang="zh-CN" altLang="en-US" sz="2800" dirty="0">
                <a:solidFill>
                  <a:srgbClr val="02080A"/>
                </a:solidFill>
                <a:latin typeface="楷体" pitchFamily="49" charset="-122"/>
                <a:ea typeface="楷体" pitchFamily="49" charset="-122"/>
              </a:rPr>
              <a:t>第二</a:t>
            </a:r>
            <a:r>
              <a:rPr kumimoji="1" lang="zh-CN" altLang="en-US" sz="2800" dirty="0" smtClean="0">
                <a:solidFill>
                  <a:srgbClr val="02080A"/>
                </a:solidFill>
                <a:latin typeface="楷体" pitchFamily="49" charset="-122"/>
                <a:ea typeface="楷体" pitchFamily="49" charset="-122"/>
              </a:rPr>
              <a:t>，</a:t>
            </a:r>
            <a:r>
              <a:rPr lang="zh-CN" altLang="en-US" sz="2800" dirty="0" smtClean="0">
                <a:solidFill>
                  <a:srgbClr val="02080A"/>
                </a:solidFill>
                <a:latin typeface="楷体" pitchFamily="49" charset="-122"/>
                <a:ea typeface="楷体" pitchFamily="49" charset="-122"/>
              </a:rPr>
              <a:t>价</a:t>
            </a:r>
            <a:r>
              <a:rPr kumimoji="1" lang="zh-CN" altLang="en-US" sz="2800" dirty="0" smtClean="0">
                <a:solidFill>
                  <a:srgbClr val="02080A"/>
                </a:solidFill>
                <a:latin typeface="楷体" pitchFamily="49" charset="-122"/>
                <a:ea typeface="楷体" pitchFamily="49" charset="-122"/>
              </a:rPr>
              <a:t>值具有客观性</a:t>
            </a:r>
            <a:endParaRPr kumimoji="1" lang="zh-CN" altLang="en-US" sz="2800" dirty="0">
              <a:solidFill>
                <a:srgbClr val="02080A"/>
              </a:solidFill>
              <a:latin typeface="楷体" pitchFamily="49" charset="-122"/>
              <a:ea typeface="楷体" pitchFamily="49" charset="-122"/>
            </a:endParaRPr>
          </a:p>
          <a:p>
            <a:pPr>
              <a:lnSpc>
                <a:spcPct val="150000"/>
              </a:lnSpc>
              <a:spcBef>
                <a:spcPct val="50000"/>
              </a:spcBef>
            </a:pPr>
            <a:r>
              <a:rPr kumimoji="1" lang="zh-CN" altLang="en-US" sz="2800" dirty="0">
                <a:solidFill>
                  <a:srgbClr val="02080A"/>
                </a:solidFill>
                <a:latin typeface="楷体" pitchFamily="49" charset="-122"/>
                <a:ea typeface="楷体" pitchFamily="49" charset="-122"/>
              </a:rPr>
              <a:t>第三</a:t>
            </a:r>
            <a:r>
              <a:rPr kumimoji="1" lang="zh-CN" altLang="en-US" sz="2800" dirty="0" smtClean="0">
                <a:solidFill>
                  <a:srgbClr val="02080A"/>
                </a:solidFill>
                <a:latin typeface="楷体" pitchFamily="49" charset="-122"/>
                <a:ea typeface="楷体" pitchFamily="49" charset="-122"/>
              </a:rPr>
              <a:t>，价值具有多维性</a:t>
            </a:r>
            <a:endParaRPr kumimoji="1" lang="en-US" altLang="zh-CN" sz="2800" dirty="0">
              <a:solidFill>
                <a:srgbClr val="02080A"/>
              </a:solidFill>
              <a:latin typeface="楷体" pitchFamily="49" charset="-122"/>
              <a:ea typeface="楷体" pitchFamily="49" charset="-122"/>
            </a:endParaRPr>
          </a:p>
          <a:p>
            <a:pPr>
              <a:lnSpc>
                <a:spcPct val="150000"/>
              </a:lnSpc>
              <a:spcBef>
                <a:spcPct val="50000"/>
              </a:spcBef>
            </a:pPr>
            <a:r>
              <a:rPr kumimoji="1" lang="zh-CN" altLang="en-US" sz="2800" dirty="0">
                <a:solidFill>
                  <a:srgbClr val="02080A"/>
                </a:solidFill>
                <a:latin typeface="楷体" pitchFamily="49" charset="-122"/>
                <a:ea typeface="楷体" pitchFamily="49" charset="-122"/>
              </a:rPr>
              <a:t>第四</a:t>
            </a:r>
            <a:r>
              <a:rPr kumimoji="1" lang="zh-CN" altLang="en-US" sz="2800" dirty="0" smtClean="0">
                <a:solidFill>
                  <a:srgbClr val="02080A"/>
                </a:solidFill>
                <a:latin typeface="楷体" pitchFamily="49" charset="-122"/>
                <a:ea typeface="楷体" pitchFamily="49" charset="-122"/>
              </a:rPr>
              <a:t>，价值具有社会历史性</a:t>
            </a:r>
            <a:endParaRPr kumimoji="1" lang="en-US" altLang="zh-CN" sz="2800" dirty="0">
              <a:solidFill>
                <a:srgbClr val="02080A"/>
              </a:solidFill>
              <a:latin typeface="楷体" pitchFamily="49" charset="-122"/>
              <a:ea typeface="楷体" pitchFamily="49" charset="-122"/>
            </a:endParaRPr>
          </a:p>
        </p:txBody>
      </p:sp>
    </p:spTree>
  </p:cSld>
  <p:clrMapOvr>
    <a:masterClrMapping/>
  </p:clrMapOvr>
  <p:transition spd="slow">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Oval 5"/>
          <p:cNvSpPr>
            <a:spLocks noChangeArrowheads="1"/>
          </p:cNvSpPr>
          <p:nvPr/>
        </p:nvSpPr>
        <p:spPr bwMode="auto">
          <a:xfrm>
            <a:off x="1547813" y="2997200"/>
            <a:ext cx="1655762" cy="1800225"/>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4099" name="Text Box 6"/>
          <p:cNvSpPr txBox="1">
            <a:spLocks noChangeArrowheads="1"/>
          </p:cNvSpPr>
          <p:nvPr/>
        </p:nvSpPr>
        <p:spPr bwMode="auto">
          <a:xfrm>
            <a:off x="1685925" y="3351430"/>
            <a:ext cx="1379538" cy="1169551"/>
          </a:xfrm>
          <a:prstGeom prst="rect">
            <a:avLst/>
          </a:prstGeom>
          <a:noFill/>
          <a:ln w="9525">
            <a:noFill/>
            <a:miter lim="800000"/>
            <a:headEnd/>
            <a:tailEnd/>
          </a:ln>
        </p:spPr>
        <p:txBody>
          <a:bodyPr>
            <a:spAutoFit/>
          </a:bodyPr>
          <a:lstStyle/>
          <a:p>
            <a:pPr algn="ctr">
              <a:spcBef>
                <a:spcPct val="50000"/>
              </a:spcBef>
            </a:pPr>
            <a:r>
              <a:rPr kumimoji="1" lang="zh-CN" altLang="en-US" sz="2000" b="1" dirty="0">
                <a:solidFill>
                  <a:schemeClr val="hlink"/>
                </a:solidFill>
                <a:latin typeface="Times New Roman" pitchFamily="18" charset="0"/>
                <a:ea typeface="华文中宋" pitchFamily="2" charset="-122"/>
              </a:rPr>
              <a:t>一、实践</a:t>
            </a:r>
            <a:endParaRPr kumimoji="1" lang="en-US" altLang="zh-CN" sz="2000" b="1" dirty="0">
              <a:solidFill>
                <a:schemeClr val="hlink"/>
              </a:solidFill>
              <a:latin typeface="Times New Roman" pitchFamily="18" charset="0"/>
              <a:ea typeface="华文中宋" pitchFamily="2" charset="-122"/>
            </a:endParaRPr>
          </a:p>
          <a:p>
            <a:pPr algn="ctr">
              <a:spcBef>
                <a:spcPct val="50000"/>
              </a:spcBef>
            </a:pPr>
            <a:r>
              <a:rPr kumimoji="1" lang="zh-CN" altLang="en-US" sz="2000" b="1" dirty="0">
                <a:solidFill>
                  <a:schemeClr val="hlink"/>
                </a:solidFill>
                <a:latin typeface="Times New Roman" pitchFamily="18" charset="0"/>
                <a:ea typeface="华文中宋" pitchFamily="2" charset="-122"/>
              </a:rPr>
              <a:t>与</a:t>
            </a:r>
            <a:r>
              <a:rPr kumimoji="1" lang="zh-CN" altLang="en-US" sz="2000" b="1" dirty="0" smtClean="0">
                <a:solidFill>
                  <a:schemeClr val="hlink"/>
                </a:solidFill>
                <a:latin typeface="Times New Roman" pitchFamily="18" charset="0"/>
                <a:ea typeface="华文中宋" pitchFamily="2" charset="-122"/>
              </a:rPr>
              <a:t>认识及其规律</a:t>
            </a:r>
            <a:endParaRPr kumimoji="1" lang="en-US" altLang="zh-CN" sz="2000" b="1" dirty="0">
              <a:solidFill>
                <a:schemeClr val="hlink"/>
              </a:solidFill>
              <a:latin typeface="Times New Roman" pitchFamily="18" charset="0"/>
              <a:ea typeface="华文中宋" pitchFamily="2" charset="-122"/>
            </a:endParaRPr>
          </a:p>
        </p:txBody>
      </p:sp>
      <p:sp>
        <p:nvSpPr>
          <p:cNvPr id="4100" name="Oval 11"/>
          <p:cNvSpPr>
            <a:spLocks noChangeArrowheads="1"/>
          </p:cNvSpPr>
          <p:nvPr/>
        </p:nvSpPr>
        <p:spPr bwMode="auto">
          <a:xfrm>
            <a:off x="5715000" y="3071813"/>
            <a:ext cx="1655763" cy="1728787"/>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4101" name="Text Box 12"/>
          <p:cNvSpPr txBox="1">
            <a:spLocks noChangeArrowheads="1"/>
          </p:cNvSpPr>
          <p:nvPr/>
        </p:nvSpPr>
        <p:spPr bwMode="auto">
          <a:xfrm>
            <a:off x="5857875" y="3571875"/>
            <a:ext cx="1357313" cy="708025"/>
          </a:xfrm>
          <a:prstGeom prst="rect">
            <a:avLst/>
          </a:prstGeom>
          <a:noFill/>
          <a:ln w="9525">
            <a:noFill/>
            <a:miter lim="800000"/>
            <a:headEnd/>
            <a:tailEnd/>
          </a:ln>
        </p:spPr>
        <p:txBody>
          <a:bodyPr>
            <a:spAutoFit/>
          </a:bodyPr>
          <a:lstStyle/>
          <a:p>
            <a:pPr algn="ctr">
              <a:spcBef>
                <a:spcPct val="50000"/>
              </a:spcBef>
            </a:pPr>
            <a:r>
              <a:rPr kumimoji="1" lang="zh-CN" altLang="en-US" sz="2000" b="1">
                <a:solidFill>
                  <a:schemeClr val="hlink"/>
                </a:solidFill>
                <a:latin typeface="华文中宋" pitchFamily="2" charset="-122"/>
                <a:ea typeface="华文中宋" pitchFamily="2" charset="-122"/>
              </a:rPr>
              <a:t>二、真理与价值</a:t>
            </a:r>
            <a:endParaRPr kumimoji="1" lang="en-US" altLang="zh-CN" sz="2000" b="1">
              <a:solidFill>
                <a:schemeClr val="hlink"/>
              </a:solidFill>
              <a:latin typeface="华文中宋" pitchFamily="2" charset="-122"/>
              <a:ea typeface="华文中宋" pitchFamily="2" charset="-122"/>
            </a:endParaRPr>
          </a:p>
        </p:txBody>
      </p:sp>
      <p:sp>
        <p:nvSpPr>
          <p:cNvPr id="4102" name="AutoShape 15"/>
          <p:cNvSpPr>
            <a:spLocks noChangeArrowheads="1"/>
          </p:cNvSpPr>
          <p:nvPr/>
        </p:nvSpPr>
        <p:spPr bwMode="auto">
          <a:xfrm>
            <a:off x="3500438" y="3714750"/>
            <a:ext cx="2009775" cy="212725"/>
          </a:xfrm>
          <a:prstGeom prst="notchedRightArrow">
            <a:avLst>
              <a:gd name="adj1" fmla="val 50000"/>
              <a:gd name="adj2" fmla="val 174434"/>
            </a:avLst>
          </a:prstGeom>
          <a:solidFill>
            <a:srgbClr val="FFFF00"/>
          </a:solidFill>
          <a:ln w="9525">
            <a:solidFill>
              <a:schemeClr val="tx1"/>
            </a:solidFill>
            <a:miter lim="800000"/>
            <a:headEnd/>
            <a:tailEnd/>
          </a:ln>
        </p:spPr>
        <p:txBody>
          <a:bodyPr wrap="none" anchor="ctr"/>
          <a:lstStyle/>
          <a:p>
            <a:endParaRPr lang="zh-CN" altLang="en-US"/>
          </a:p>
        </p:txBody>
      </p:sp>
      <p:sp>
        <p:nvSpPr>
          <p:cNvPr id="4103" name="Oval 26"/>
          <p:cNvSpPr>
            <a:spLocks noChangeArrowheads="1"/>
          </p:cNvSpPr>
          <p:nvPr/>
        </p:nvSpPr>
        <p:spPr bwMode="auto">
          <a:xfrm>
            <a:off x="1857375" y="1071563"/>
            <a:ext cx="4968875" cy="1152525"/>
          </a:xfrm>
          <a:prstGeom prst="ellipse">
            <a:avLst/>
          </a:prstGeom>
          <a:solidFill>
            <a:schemeClr val="accent1"/>
          </a:solidFill>
          <a:ln w="9525">
            <a:solidFill>
              <a:schemeClr val="tx1"/>
            </a:solidFill>
            <a:round/>
            <a:headEnd/>
            <a:tailEnd/>
          </a:ln>
        </p:spPr>
        <p:txBody>
          <a:bodyPr wrap="none" anchor="ctr"/>
          <a:lstStyle/>
          <a:p>
            <a:endParaRPr lang="zh-CN" altLang="en-US"/>
          </a:p>
        </p:txBody>
      </p:sp>
      <p:sp>
        <p:nvSpPr>
          <p:cNvPr id="4104" name="Text Box 27"/>
          <p:cNvSpPr txBox="1">
            <a:spLocks noChangeArrowheads="1"/>
          </p:cNvSpPr>
          <p:nvPr/>
        </p:nvSpPr>
        <p:spPr bwMode="auto">
          <a:xfrm>
            <a:off x="2214563" y="1357313"/>
            <a:ext cx="4321175" cy="519112"/>
          </a:xfrm>
          <a:prstGeom prst="rect">
            <a:avLst/>
          </a:prstGeom>
          <a:noFill/>
          <a:ln w="9525">
            <a:noFill/>
            <a:miter lim="800000"/>
            <a:headEnd/>
            <a:tailEnd/>
          </a:ln>
        </p:spPr>
        <p:txBody>
          <a:bodyPr>
            <a:spAutoFit/>
          </a:bodyPr>
          <a:lstStyle/>
          <a:p>
            <a:pPr>
              <a:spcBef>
                <a:spcPct val="50000"/>
              </a:spcBef>
            </a:pPr>
            <a:r>
              <a:rPr kumimoji="1" lang="zh-CN" altLang="en-US" sz="2800" b="1" dirty="0" smtClean="0">
                <a:latin typeface="Times New Roman" pitchFamily="18" charset="0"/>
                <a:ea typeface="华文中宋" pitchFamily="2" charset="-122"/>
              </a:rPr>
              <a:t>实践与认识及其</a:t>
            </a:r>
            <a:r>
              <a:rPr kumimoji="1" lang="zh-CN" altLang="en-US" sz="2800" b="1" dirty="0">
                <a:latin typeface="Times New Roman" pitchFamily="18" charset="0"/>
                <a:ea typeface="华文中宋" pitchFamily="2" charset="-122"/>
              </a:rPr>
              <a:t>发展规律</a:t>
            </a:r>
            <a:endParaRPr kumimoji="1" lang="en-US" altLang="zh-CN" sz="2800" b="1" dirty="0">
              <a:latin typeface="Times New Roman" pitchFamily="18" charset="0"/>
              <a:ea typeface="华文中宋" pitchFamily="2" charset="-122"/>
            </a:endParaRPr>
          </a:p>
        </p:txBody>
      </p:sp>
      <p:sp>
        <p:nvSpPr>
          <p:cNvPr id="4105" name="Text Box 29"/>
          <p:cNvSpPr txBox="1">
            <a:spLocks noChangeArrowheads="1"/>
          </p:cNvSpPr>
          <p:nvPr/>
        </p:nvSpPr>
        <p:spPr bwMode="auto">
          <a:xfrm>
            <a:off x="250825" y="260350"/>
            <a:ext cx="3455988" cy="579438"/>
          </a:xfrm>
          <a:prstGeom prst="rect">
            <a:avLst/>
          </a:prstGeom>
          <a:noFill/>
          <a:ln w="9525">
            <a:noFill/>
            <a:miter lim="800000"/>
            <a:headEnd/>
            <a:tailEnd/>
          </a:ln>
        </p:spPr>
        <p:txBody>
          <a:bodyPr>
            <a:spAutoFit/>
          </a:bodyPr>
          <a:lstStyle/>
          <a:p>
            <a:pPr>
              <a:spcBef>
                <a:spcPct val="50000"/>
              </a:spcBef>
            </a:pPr>
            <a:r>
              <a:rPr kumimoji="1" lang="zh-CN" altLang="en-US" sz="3200" b="1">
                <a:solidFill>
                  <a:srgbClr val="CC0000"/>
                </a:solidFill>
                <a:latin typeface="Times New Roman" pitchFamily="18" charset="0"/>
                <a:ea typeface="楷体_GB2312" pitchFamily="49" charset="-122"/>
              </a:rPr>
              <a:t>本章的逻辑结构</a:t>
            </a:r>
            <a:endParaRPr kumimoji="1" lang="en-US" altLang="zh-CN" sz="3200" b="1">
              <a:solidFill>
                <a:srgbClr val="CC0000"/>
              </a:solidFill>
              <a:latin typeface="Times New Roman" pitchFamily="18" charset="0"/>
              <a:ea typeface="楷体_GB2312" pitchFamily="49" charset="-122"/>
            </a:endParaRPr>
          </a:p>
        </p:txBody>
      </p:sp>
      <p:sp>
        <p:nvSpPr>
          <p:cNvPr id="4106" name="Line 30"/>
          <p:cNvSpPr>
            <a:spLocks noChangeShapeType="1"/>
          </p:cNvSpPr>
          <p:nvPr/>
        </p:nvSpPr>
        <p:spPr bwMode="auto">
          <a:xfrm flipV="1">
            <a:off x="2500313" y="2286000"/>
            <a:ext cx="714375" cy="642938"/>
          </a:xfrm>
          <a:prstGeom prst="line">
            <a:avLst/>
          </a:prstGeom>
          <a:noFill/>
          <a:ln w="9525">
            <a:solidFill>
              <a:schemeClr val="bg1"/>
            </a:solidFill>
            <a:round/>
            <a:headEnd/>
            <a:tailEnd type="triangle" w="med" len="med"/>
          </a:ln>
        </p:spPr>
        <p:txBody>
          <a:bodyPr wrap="none"/>
          <a:lstStyle/>
          <a:p>
            <a:endParaRPr lang="zh-CN" altLang="en-US"/>
          </a:p>
        </p:txBody>
      </p:sp>
      <p:sp>
        <p:nvSpPr>
          <p:cNvPr id="4107" name="Line 35"/>
          <p:cNvSpPr>
            <a:spLocks noChangeShapeType="1"/>
          </p:cNvSpPr>
          <p:nvPr/>
        </p:nvSpPr>
        <p:spPr bwMode="auto">
          <a:xfrm flipH="1" flipV="1">
            <a:off x="5929313" y="2214563"/>
            <a:ext cx="428625" cy="785812"/>
          </a:xfrm>
          <a:prstGeom prst="line">
            <a:avLst/>
          </a:prstGeom>
          <a:noFill/>
          <a:ln w="9525">
            <a:solidFill>
              <a:schemeClr val="bg1"/>
            </a:solidFill>
            <a:round/>
            <a:headEnd/>
            <a:tailEnd type="triangle" w="med" len="med"/>
          </a:ln>
        </p:spPr>
        <p:txBody>
          <a:bodyPr wrap="none"/>
          <a:lstStyle/>
          <a:p>
            <a:endParaRPr lang="zh-CN" altLang="en-US"/>
          </a:p>
        </p:txBody>
      </p:sp>
    </p:spTree>
  </p:cSld>
  <p:clrMapOvr>
    <a:masterClrMapping/>
  </p:clrMapOvr>
  <p:transition spd="slow">
    <p:pull dir="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755650" y="981075"/>
            <a:ext cx="5111750" cy="579438"/>
          </a:xfrm>
          <a:prstGeom prst="rect">
            <a:avLst/>
          </a:prstGeom>
          <a:noFill/>
          <a:ln w="9525">
            <a:noFill/>
            <a:miter lim="800000"/>
            <a:headEnd/>
            <a:tailEnd/>
          </a:ln>
        </p:spPr>
        <p:txBody>
          <a:bodyPr>
            <a:spAutoFit/>
          </a:bodyPr>
          <a:lstStyle/>
          <a:p>
            <a:pPr>
              <a:spcBef>
                <a:spcPct val="50000"/>
              </a:spcBef>
            </a:pPr>
            <a:r>
              <a:rPr kumimoji="1" lang="zh-CN" altLang="en-US" sz="3200" b="1" dirty="0" smtClean="0">
                <a:solidFill>
                  <a:schemeClr val="bg1"/>
                </a:solidFill>
                <a:latin typeface="华文中宋" pitchFamily="2" charset="-122"/>
                <a:ea typeface="华文中宋" pitchFamily="2" charset="-122"/>
              </a:rPr>
              <a:t>（二）价值</a:t>
            </a:r>
            <a:r>
              <a:rPr kumimoji="1" lang="zh-CN" altLang="en-US" sz="3200" b="1" dirty="0">
                <a:solidFill>
                  <a:schemeClr val="bg1"/>
                </a:solidFill>
                <a:latin typeface="华文中宋" pitchFamily="2" charset="-122"/>
                <a:ea typeface="华文中宋" pitchFamily="2" charset="-122"/>
              </a:rPr>
              <a:t>评价及其特点</a:t>
            </a:r>
            <a:endParaRPr kumimoji="1" lang="en-US" altLang="zh-CN" sz="3200" b="1" dirty="0">
              <a:solidFill>
                <a:schemeClr val="bg1"/>
              </a:solidFill>
              <a:latin typeface="华文中宋" pitchFamily="2" charset="-122"/>
              <a:ea typeface="华文中宋" pitchFamily="2" charset="-122"/>
            </a:endParaRPr>
          </a:p>
        </p:txBody>
      </p:sp>
      <p:sp>
        <p:nvSpPr>
          <p:cNvPr id="49155" name="Text Box 5"/>
          <p:cNvSpPr txBox="1">
            <a:spLocks noChangeArrowheads="1"/>
          </p:cNvSpPr>
          <p:nvPr/>
        </p:nvSpPr>
        <p:spPr bwMode="auto">
          <a:xfrm>
            <a:off x="539750" y="2133600"/>
            <a:ext cx="7777163" cy="2743200"/>
          </a:xfrm>
          <a:prstGeom prst="rect">
            <a:avLst/>
          </a:prstGeom>
          <a:noFill/>
          <a:ln w="9525">
            <a:noFill/>
            <a:miter lim="800000"/>
            <a:headEnd/>
            <a:tailEnd/>
          </a:ln>
        </p:spPr>
        <p:txBody>
          <a:bodyPr>
            <a:spAutoFit/>
          </a:bodyPr>
          <a:lstStyle/>
          <a:p>
            <a:pPr>
              <a:lnSpc>
                <a:spcPct val="130000"/>
              </a:lnSpc>
              <a:spcBef>
                <a:spcPct val="50000"/>
              </a:spcBef>
            </a:pPr>
            <a:r>
              <a:rPr kumimoji="1" lang="zh-CN" altLang="en-US" sz="2800" dirty="0">
                <a:solidFill>
                  <a:srgbClr val="02080A"/>
                </a:solidFill>
                <a:latin typeface="楷体" pitchFamily="49" charset="-122"/>
                <a:ea typeface="楷体" pitchFamily="49" charset="-122"/>
              </a:rPr>
              <a:t>（</a:t>
            </a:r>
            <a:r>
              <a:rPr kumimoji="1" lang="en-US" altLang="zh-CN" sz="2800" dirty="0">
                <a:solidFill>
                  <a:srgbClr val="02080A"/>
                </a:solidFill>
                <a:latin typeface="楷体" pitchFamily="49" charset="-122"/>
                <a:ea typeface="楷体" pitchFamily="49" charset="-122"/>
              </a:rPr>
              <a:t>1</a:t>
            </a:r>
            <a:r>
              <a:rPr kumimoji="1" lang="zh-CN" altLang="en-US" sz="2800" dirty="0">
                <a:solidFill>
                  <a:srgbClr val="02080A"/>
                </a:solidFill>
                <a:latin typeface="楷体" pitchFamily="49" charset="-122"/>
                <a:ea typeface="楷体" pitchFamily="49" charset="-122"/>
              </a:rPr>
              <a:t>）价值评价以主客体价值关系为认识对象</a:t>
            </a:r>
          </a:p>
          <a:p>
            <a:pPr>
              <a:lnSpc>
                <a:spcPct val="130000"/>
              </a:lnSpc>
              <a:spcBef>
                <a:spcPct val="50000"/>
              </a:spcBef>
            </a:pPr>
            <a:r>
              <a:rPr kumimoji="1" lang="zh-CN" altLang="en-US" sz="2800" dirty="0">
                <a:solidFill>
                  <a:srgbClr val="02080A"/>
                </a:solidFill>
                <a:latin typeface="楷体" pitchFamily="49" charset="-122"/>
                <a:ea typeface="楷体" pitchFamily="49" charset="-122"/>
              </a:rPr>
              <a:t>（</a:t>
            </a:r>
            <a:r>
              <a:rPr kumimoji="1" lang="en-US" altLang="zh-CN" sz="2800" dirty="0">
                <a:solidFill>
                  <a:srgbClr val="02080A"/>
                </a:solidFill>
                <a:latin typeface="楷体" pitchFamily="49" charset="-122"/>
                <a:ea typeface="楷体" pitchFamily="49" charset="-122"/>
              </a:rPr>
              <a:t>2</a:t>
            </a:r>
            <a:r>
              <a:rPr kumimoji="1" lang="zh-CN" altLang="en-US" sz="2800" dirty="0">
                <a:solidFill>
                  <a:srgbClr val="02080A"/>
                </a:solidFill>
                <a:latin typeface="楷体" pitchFamily="49" charset="-122"/>
                <a:ea typeface="楷体" pitchFamily="49" charset="-122"/>
              </a:rPr>
              <a:t>）评价结果以评价主体为转移</a:t>
            </a:r>
          </a:p>
          <a:p>
            <a:pPr>
              <a:lnSpc>
                <a:spcPct val="130000"/>
              </a:lnSpc>
              <a:spcBef>
                <a:spcPct val="50000"/>
              </a:spcBef>
            </a:pPr>
            <a:r>
              <a:rPr kumimoji="1" lang="zh-CN" altLang="en-US" sz="2800" dirty="0">
                <a:solidFill>
                  <a:srgbClr val="02080A"/>
                </a:solidFill>
                <a:latin typeface="楷体" pitchFamily="49" charset="-122"/>
                <a:ea typeface="楷体" pitchFamily="49" charset="-122"/>
              </a:rPr>
              <a:t>（</a:t>
            </a:r>
            <a:r>
              <a:rPr kumimoji="1" lang="en-US" altLang="zh-CN" sz="2800" dirty="0">
                <a:solidFill>
                  <a:srgbClr val="02080A"/>
                </a:solidFill>
                <a:latin typeface="楷体" pitchFamily="49" charset="-122"/>
                <a:ea typeface="楷体" pitchFamily="49" charset="-122"/>
              </a:rPr>
              <a:t>3</a:t>
            </a:r>
            <a:r>
              <a:rPr kumimoji="1" lang="zh-CN" altLang="en-US" sz="2800" dirty="0">
                <a:solidFill>
                  <a:srgbClr val="02080A"/>
                </a:solidFill>
                <a:latin typeface="楷体" pitchFamily="49" charset="-122"/>
                <a:ea typeface="楷体" pitchFamily="49" charset="-122"/>
              </a:rPr>
              <a:t>）评价结果的正确与否依赖于相关知识，要靠实践检验，要与人民和人类整体利益相一致。</a:t>
            </a:r>
            <a:endParaRPr kumimoji="1" lang="en-US" altLang="zh-CN" sz="2800" dirty="0">
              <a:solidFill>
                <a:srgbClr val="02080A"/>
              </a:solidFill>
              <a:latin typeface="楷体" pitchFamily="49" charset="-122"/>
              <a:ea typeface="楷体" pitchFamily="49" charset="-122"/>
            </a:endParaRPr>
          </a:p>
        </p:txBody>
      </p:sp>
    </p:spTree>
  </p:cSld>
  <p:clrMapOvr>
    <a:masterClrMapping/>
  </p:clrMapOvr>
  <p:transition spd="slow">
    <p:pull dir="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1116013" y="2492375"/>
            <a:ext cx="2879725" cy="2522807"/>
          </a:xfrm>
          <a:prstGeom prst="rect">
            <a:avLst/>
          </a:prstGeom>
          <a:noFill/>
          <a:ln w="9525">
            <a:noFill/>
            <a:miter lim="800000"/>
            <a:headEnd/>
            <a:tailEnd/>
          </a:ln>
        </p:spPr>
        <p:txBody>
          <a:bodyPr>
            <a:spAutoFit/>
          </a:bodyPr>
          <a:lstStyle/>
          <a:p>
            <a:pPr>
              <a:lnSpc>
                <a:spcPct val="200000"/>
              </a:lnSpc>
              <a:spcBef>
                <a:spcPct val="50000"/>
              </a:spcBef>
            </a:pPr>
            <a:r>
              <a:rPr kumimoji="1" lang="zh-CN" altLang="en-US" sz="2800" dirty="0">
                <a:solidFill>
                  <a:schemeClr val="folHlink"/>
                </a:solidFill>
                <a:latin typeface="Times New Roman" pitchFamily="18" charset="0"/>
                <a:ea typeface="华文中宋" pitchFamily="2" charset="-122"/>
              </a:rPr>
              <a:t>　　</a:t>
            </a:r>
            <a:r>
              <a:rPr kumimoji="1" lang="zh-CN" altLang="en-US" sz="2800" dirty="0">
                <a:solidFill>
                  <a:srgbClr val="02080A"/>
                </a:solidFill>
                <a:latin typeface="楷体" pitchFamily="49" charset="-122"/>
                <a:ea typeface="楷体" pitchFamily="49" charset="-122"/>
              </a:rPr>
              <a:t>价值评价在实践中起着</a:t>
            </a:r>
            <a:r>
              <a:rPr kumimoji="1" lang="zh-CN" altLang="en-US" sz="2800" u="sng" dirty="0">
                <a:solidFill>
                  <a:srgbClr val="02080A"/>
                </a:solidFill>
                <a:latin typeface="楷体" pitchFamily="49" charset="-122"/>
                <a:ea typeface="楷体" pitchFamily="49" charset="-122"/>
              </a:rPr>
              <a:t>激励</a:t>
            </a:r>
            <a:r>
              <a:rPr kumimoji="1" lang="zh-CN" altLang="en-US" sz="2800" dirty="0">
                <a:solidFill>
                  <a:srgbClr val="02080A"/>
                </a:solidFill>
                <a:latin typeface="楷体" pitchFamily="49" charset="-122"/>
                <a:ea typeface="楷体" pitchFamily="49" charset="-122"/>
              </a:rPr>
              <a:t>、</a:t>
            </a:r>
            <a:r>
              <a:rPr kumimoji="1" lang="zh-CN" altLang="en-US" sz="2800" u="sng" dirty="0">
                <a:solidFill>
                  <a:srgbClr val="02080A"/>
                </a:solidFill>
                <a:latin typeface="楷体" pitchFamily="49" charset="-122"/>
                <a:ea typeface="楷体" pitchFamily="49" charset="-122"/>
              </a:rPr>
              <a:t>制约</a:t>
            </a:r>
            <a:r>
              <a:rPr kumimoji="1" lang="zh-CN" altLang="en-US" sz="2800" dirty="0">
                <a:solidFill>
                  <a:srgbClr val="02080A"/>
                </a:solidFill>
                <a:latin typeface="楷体" pitchFamily="49" charset="-122"/>
                <a:ea typeface="楷体" pitchFamily="49" charset="-122"/>
              </a:rPr>
              <a:t>和</a:t>
            </a:r>
            <a:r>
              <a:rPr kumimoji="1" lang="zh-CN" altLang="en-US" sz="2800" u="sng" dirty="0">
                <a:solidFill>
                  <a:srgbClr val="02080A"/>
                </a:solidFill>
                <a:latin typeface="楷体" pitchFamily="49" charset="-122"/>
                <a:ea typeface="楷体" pitchFamily="49" charset="-122"/>
              </a:rPr>
              <a:t>导向</a:t>
            </a:r>
            <a:r>
              <a:rPr kumimoji="1" lang="zh-CN" altLang="en-US" sz="2800" dirty="0">
                <a:solidFill>
                  <a:srgbClr val="02080A"/>
                </a:solidFill>
                <a:latin typeface="楷体" pitchFamily="49" charset="-122"/>
                <a:ea typeface="楷体" pitchFamily="49" charset="-122"/>
              </a:rPr>
              <a:t>作用。</a:t>
            </a:r>
            <a:endParaRPr kumimoji="1" lang="en-US" altLang="zh-CN" sz="2800" dirty="0">
              <a:solidFill>
                <a:srgbClr val="02080A"/>
              </a:solidFill>
              <a:latin typeface="楷体" pitchFamily="49" charset="-122"/>
              <a:ea typeface="楷体" pitchFamily="49" charset="-122"/>
            </a:endParaRPr>
          </a:p>
        </p:txBody>
      </p:sp>
      <p:sp>
        <p:nvSpPr>
          <p:cNvPr id="50179" name="Text Box 3"/>
          <p:cNvSpPr txBox="1">
            <a:spLocks noChangeArrowheads="1"/>
          </p:cNvSpPr>
          <p:nvPr/>
        </p:nvSpPr>
        <p:spPr bwMode="auto">
          <a:xfrm>
            <a:off x="142844" y="500042"/>
            <a:ext cx="8820150" cy="584775"/>
          </a:xfrm>
          <a:prstGeom prst="rect">
            <a:avLst/>
          </a:prstGeom>
          <a:noFill/>
          <a:ln w="9525">
            <a:noFill/>
            <a:miter lim="800000"/>
            <a:headEnd/>
            <a:tailEnd/>
          </a:ln>
        </p:spPr>
        <p:txBody>
          <a:bodyPr wrap="square">
            <a:spAutoFit/>
          </a:bodyPr>
          <a:lstStyle/>
          <a:p>
            <a:pPr>
              <a:spcBef>
                <a:spcPct val="50000"/>
              </a:spcBef>
            </a:pPr>
            <a:r>
              <a:rPr kumimoji="1" lang="zh-CN" altLang="en-US" sz="3200" b="1" dirty="0" smtClean="0">
                <a:solidFill>
                  <a:schemeClr val="accent1"/>
                </a:solidFill>
                <a:latin typeface="楷体" pitchFamily="49" charset="-122"/>
                <a:ea typeface="楷体" pitchFamily="49" charset="-122"/>
              </a:rPr>
              <a:t>（三）价值</a:t>
            </a:r>
            <a:r>
              <a:rPr kumimoji="1" lang="zh-CN" altLang="en-US" sz="3200" b="1" dirty="0">
                <a:solidFill>
                  <a:schemeClr val="accent1"/>
                </a:solidFill>
                <a:latin typeface="楷体" pitchFamily="49" charset="-122"/>
                <a:ea typeface="楷体" pitchFamily="49" charset="-122"/>
              </a:rPr>
              <a:t>评价的功能与树立正确价值观的意义</a:t>
            </a:r>
            <a:endParaRPr kumimoji="1" lang="en-US" altLang="zh-CN" sz="3200" b="1" dirty="0">
              <a:solidFill>
                <a:schemeClr val="accent1"/>
              </a:solidFill>
              <a:latin typeface="楷体" pitchFamily="49" charset="-122"/>
              <a:ea typeface="楷体" pitchFamily="49" charset="-122"/>
            </a:endParaRPr>
          </a:p>
        </p:txBody>
      </p:sp>
      <p:sp>
        <p:nvSpPr>
          <p:cNvPr id="50180" name="Text Box 4"/>
          <p:cNvSpPr txBox="1">
            <a:spLocks noChangeArrowheads="1"/>
          </p:cNvSpPr>
          <p:nvPr/>
        </p:nvSpPr>
        <p:spPr bwMode="auto">
          <a:xfrm>
            <a:off x="1116013" y="1844675"/>
            <a:ext cx="3671887" cy="519113"/>
          </a:xfrm>
          <a:prstGeom prst="rect">
            <a:avLst/>
          </a:prstGeom>
          <a:noFill/>
          <a:ln w="9525">
            <a:noFill/>
            <a:miter lim="800000"/>
            <a:headEnd/>
            <a:tailEnd/>
          </a:ln>
        </p:spPr>
        <p:txBody>
          <a:bodyPr>
            <a:spAutoFit/>
          </a:bodyPr>
          <a:lstStyle/>
          <a:p>
            <a:pPr>
              <a:spcBef>
                <a:spcPct val="50000"/>
              </a:spcBef>
            </a:pPr>
            <a:r>
              <a:rPr kumimoji="1" lang="zh-CN" altLang="en-US" sz="2800" b="1">
                <a:solidFill>
                  <a:srgbClr val="02080A"/>
                </a:solidFill>
                <a:latin typeface="华文中宋" pitchFamily="2" charset="-122"/>
                <a:ea typeface="华文中宋" pitchFamily="2" charset="-122"/>
              </a:rPr>
              <a:t>（</a:t>
            </a:r>
            <a:r>
              <a:rPr kumimoji="1" lang="en-US" altLang="zh-CN" sz="2800" b="1">
                <a:solidFill>
                  <a:srgbClr val="02080A"/>
                </a:solidFill>
                <a:latin typeface="华文中宋" pitchFamily="2" charset="-122"/>
                <a:ea typeface="华文中宋" pitchFamily="2" charset="-122"/>
              </a:rPr>
              <a:t>1</a:t>
            </a:r>
            <a:r>
              <a:rPr kumimoji="1" lang="zh-CN" altLang="en-US" sz="2800" b="1">
                <a:solidFill>
                  <a:srgbClr val="02080A"/>
                </a:solidFill>
                <a:latin typeface="华文中宋" pitchFamily="2" charset="-122"/>
                <a:ea typeface="华文中宋" pitchFamily="2" charset="-122"/>
              </a:rPr>
              <a:t>）价值评价的功能</a:t>
            </a:r>
            <a:endParaRPr kumimoji="1" lang="en-US" altLang="zh-CN" sz="2800" b="1">
              <a:solidFill>
                <a:srgbClr val="02080A"/>
              </a:solidFill>
              <a:latin typeface="华文中宋" pitchFamily="2" charset="-122"/>
              <a:ea typeface="华文中宋" pitchFamily="2" charset="-122"/>
            </a:endParaRPr>
          </a:p>
        </p:txBody>
      </p:sp>
      <p:pic>
        <p:nvPicPr>
          <p:cNvPr id="50181" name="Picture 5" descr="7c5578cff9"/>
          <p:cNvPicPr>
            <a:picLocks noChangeAspect="1" noChangeArrowheads="1"/>
          </p:cNvPicPr>
          <p:nvPr/>
        </p:nvPicPr>
        <p:blipFill>
          <a:blip r:embed="rId2" cstate="print"/>
          <a:srcRect/>
          <a:stretch>
            <a:fillRect/>
          </a:stretch>
        </p:blipFill>
        <p:spPr bwMode="auto">
          <a:xfrm>
            <a:off x="5219700" y="1700213"/>
            <a:ext cx="3422650" cy="4176712"/>
          </a:xfrm>
          <a:prstGeom prst="rect">
            <a:avLst/>
          </a:prstGeom>
          <a:noFill/>
          <a:ln w="9525">
            <a:noFill/>
            <a:miter lim="800000"/>
            <a:headEnd/>
            <a:tailEnd/>
          </a:ln>
        </p:spPr>
      </p:pic>
      <p:sp>
        <p:nvSpPr>
          <p:cNvPr id="50182" name="Text Box 6"/>
          <p:cNvSpPr txBox="1">
            <a:spLocks noChangeArrowheads="1"/>
          </p:cNvSpPr>
          <p:nvPr/>
        </p:nvSpPr>
        <p:spPr bwMode="auto">
          <a:xfrm>
            <a:off x="6084888" y="6165850"/>
            <a:ext cx="2159000" cy="457200"/>
          </a:xfrm>
          <a:prstGeom prst="rect">
            <a:avLst/>
          </a:prstGeom>
          <a:noFill/>
          <a:ln w="9525">
            <a:noFill/>
            <a:miter lim="800000"/>
            <a:headEnd/>
            <a:tailEnd/>
          </a:ln>
        </p:spPr>
        <p:txBody>
          <a:bodyPr>
            <a:spAutoFit/>
          </a:bodyPr>
          <a:lstStyle/>
          <a:p>
            <a:pPr>
              <a:spcBef>
                <a:spcPct val="50000"/>
              </a:spcBef>
            </a:pPr>
            <a:r>
              <a:rPr kumimoji="1" lang="zh-CN" altLang="en-US" sz="2400">
                <a:solidFill>
                  <a:srgbClr val="86D1EC"/>
                </a:solidFill>
                <a:latin typeface="Times New Roman" pitchFamily="18" charset="0"/>
                <a:ea typeface="华文中宋" pitchFamily="2" charset="-122"/>
              </a:rPr>
              <a:t>林浩与姚明</a:t>
            </a:r>
          </a:p>
        </p:txBody>
      </p:sp>
    </p:spTree>
  </p:cSld>
  <p:clrMapOvr>
    <a:masterClrMapping/>
  </p:clrMapOvr>
  <p:transition spd="slow">
    <p:pull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114" name="Text Box 2"/>
          <p:cNvSpPr txBox="1">
            <a:spLocks noChangeArrowheads="1"/>
          </p:cNvSpPr>
          <p:nvPr/>
        </p:nvSpPr>
        <p:spPr bwMode="auto">
          <a:xfrm>
            <a:off x="2484438" y="1916113"/>
            <a:ext cx="4176712" cy="2987675"/>
          </a:xfrm>
          <a:prstGeom prst="rect">
            <a:avLst/>
          </a:prstGeom>
          <a:noFill/>
          <a:ln w="9525">
            <a:noFill/>
            <a:miter lim="800000"/>
            <a:headEnd/>
            <a:tailEnd/>
          </a:ln>
        </p:spPr>
        <p:txBody>
          <a:bodyPr>
            <a:spAutoFit/>
          </a:bodyPr>
          <a:lstStyle/>
          <a:p>
            <a:pPr>
              <a:lnSpc>
                <a:spcPct val="125000"/>
              </a:lnSpc>
              <a:spcBef>
                <a:spcPct val="50000"/>
              </a:spcBef>
            </a:pPr>
            <a:r>
              <a:rPr kumimoji="1" lang="zh-CN" altLang="en-US" sz="3200" dirty="0">
                <a:solidFill>
                  <a:schemeClr val="folHlink"/>
                </a:solidFill>
                <a:latin typeface="Times New Roman" pitchFamily="18" charset="0"/>
              </a:rPr>
              <a:t>　  </a:t>
            </a:r>
            <a:r>
              <a:rPr kumimoji="1" lang="zh-CN" altLang="en-US" sz="4000" dirty="0">
                <a:solidFill>
                  <a:srgbClr val="02080A"/>
                </a:solidFill>
                <a:latin typeface="楷体" pitchFamily="49" charset="-122"/>
                <a:ea typeface="楷体" pitchFamily="49" charset="-122"/>
              </a:rPr>
              <a:t>为人民服务</a:t>
            </a:r>
          </a:p>
          <a:p>
            <a:pPr>
              <a:lnSpc>
                <a:spcPct val="125000"/>
              </a:lnSpc>
              <a:spcBef>
                <a:spcPct val="50000"/>
              </a:spcBef>
            </a:pPr>
            <a:r>
              <a:rPr kumimoji="1" lang="zh-CN" altLang="en-US" sz="4000" dirty="0">
                <a:solidFill>
                  <a:srgbClr val="02080A"/>
                </a:solidFill>
                <a:latin typeface="楷体" pitchFamily="49" charset="-122"/>
                <a:ea typeface="楷体" pitchFamily="49" charset="-122"/>
              </a:rPr>
              <a:t> 为社会做贡献</a:t>
            </a:r>
          </a:p>
          <a:p>
            <a:pPr>
              <a:lnSpc>
                <a:spcPct val="125000"/>
              </a:lnSpc>
              <a:spcBef>
                <a:spcPct val="50000"/>
              </a:spcBef>
            </a:pPr>
            <a:r>
              <a:rPr kumimoji="1" lang="zh-CN" altLang="en-US" sz="4000" dirty="0">
                <a:solidFill>
                  <a:srgbClr val="02080A"/>
                </a:solidFill>
                <a:latin typeface="楷体" pitchFamily="49" charset="-122"/>
                <a:ea typeface="楷体" pitchFamily="49" charset="-122"/>
              </a:rPr>
              <a:t>保护和利用环境</a:t>
            </a:r>
            <a:endParaRPr kumimoji="1" lang="en-US" altLang="zh-CN" sz="4000" dirty="0">
              <a:solidFill>
                <a:srgbClr val="02080A"/>
              </a:solidFill>
              <a:latin typeface="楷体" pitchFamily="49" charset="-122"/>
              <a:ea typeface="楷体" pitchFamily="49" charset="-122"/>
            </a:endParaRPr>
          </a:p>
        </p:txBody>
      </p:sp>
      <p:sp>
        <p:nvSpPr>
          <p:cNvPr id="51203" name="Text Box 3"/>
          <p:cNvSpPr txBox="1">
            <a:spLocks noChangeArrowheads="1"/>
          </p:cNvSpPr>
          <p:nvPr/>
        </p:nvSpPr>
        <p:spPr bwMode="auto">
          <a:xfrm>
            <a:off x="900113" y="836613"/>
            <a:ext cx="4535487" cy="579437"/>
          </a:xfrm>
          <a:prstGeom prst="rect">
            <a:avLst/>
          </a:prstGeom>
          <a:noFill/>
          <a:ln w="9525">
            <a:noFill/>
            <a:miter lim="800000"/>
            <a:headEnd/>
            <a:tailEnd/>
          </a:ln>
        </p:spPr>
        <p:txBody>
          <a:bodyPr>
            <a:spAutoFit/>
          </a:bodyPr>
          <a:lstStyle/>
          <a:p>
            <a:pPr>
              <a:spcBef>
                <a:spcPct val="50000"/>
              </a:spcBef>
            </a:pPr>
            <a:r>
              <a:rPr kumimoji="1" lang="zh-CN" altLang="en-US" sz="3200" b="1">
                <a:solidFill>
                  <a:srgbClr val="02080A"/>
                </a:solidFill>
                <a:latin typeface="华文中宋" pitchFamily="2" charset="-122"/>
                <a:ea typeface="华文中宋" pitchFamily="2" charset="-122"/>
              </a:rPr>
              <a:t>（</a:t>
            </a:r>
            <a:r>
              <a:rPr kumimoji="1" lang="en-US" altLang="zh-CN" sz="3200" b="1">
                <a:solidFill>
                  <a:srgbClr val="02080A"/>
                </a:solidFill>
                <a:latin typeface="华文中宋" pitchFamily="2" charset="-122"/>
                <a:ea typeface="华文中宋" pitchFamily="2" charset="-122"/>
              </a:rPr>
              <a:t>2</a:t>
            </a:r>
            <a:r>
              <a:rPr kumimoji="1" lang="zh-CN" altLang="en-US" sz="3200" b="1">
                <a:solidFill>
                  <a:srgbClr val="02080A"/>
                </a:solidFill>
                <a:latin typeface="华文中宋" pitchFamily="2" charset="-122"/>
                <a:ea typeface="华文中宋" pitchFamily="2" charset="-122"/>
              </a:rPr>
              <a:t>）树立正确的价值观</a:t>
            </a:r>
            <a:endParaRPr kumimoji="1" lang="en-US" altLang="zh-CN" sz="3200" b="1">
              <a:solidFill>
                <a:srgbClr val="02080A"/>
              </a:solidFill>
              <a:latin typeface="华文中宋" pitchFamily="2" charset="-122"/>
              <a:ea typeface="华文中宋" pitchFamily="2" charset="-122"/>
            </a:endParaRPr>
          </a:p>
        </p:txBody>
      </p:sp>
      <p:sp>
        <p:nvSpPr>
          <p:cNvPr id="51204" name="Text Box 4"/>
          <p:cNvSpPr txBox="1">
            <a:spLocks noChangeArrowheads="1"/>
          </p:cNvSpPr>
          <p:nvPr/>
        </p:nvSpPr>
        <p:spPr bwMode="auto">
          <a:xfrm>
            <a:off x="1116013" y="5445125"/>
            <a:ext cx="7343775" cy="579438"/>
          </a:xfrm>
          <a:prstGeom prst="rect">
            <a:avLst/>
          </a:prstGeom>
          <a:noFill/>
          <a:ln w="9525">
            <a:noFill/>
            <a:miter lim="800000"/>
            <a:headEnd/>
            <a:tailEnd/>
          </a:ln>
        </p:spPr>
        <p:txBody>
          <a:bodyPr>
            <a:spAutoFit/>
          </a:bodyPr>
          <a:lstStyle/>
          <a:p>
            <a:pPr>
              <a:spcBef>
                <a:spcPct val="50000"/>
              </a:spcBef>
            </a:pPr>
            <a:r>
              <a:rPr kumimoji="1" lang="zh-CN" altLang="en-US" sz="3200" b="1">
                <a:solidFill>
                  <a:srgbClr val="02080A"/>
                </a:solidFill>
                <a:latin typeface="华文中宋" pitchFamily="2" charset="-122"/>
                <a:ea typeface="华文中宋" pitchFamily="2" charset="-122"/>
              </a:rPr>
              <a:t>问：</a:t>
            </a:r>
            <a:r>
              <a:rPr kumimoji="1" lang="zh-CN" altLang="en-US" sz="3200">
                <a:solidFill>
                  <a:srgbClr val="02080A"/>
                </a:solidFill>
                <a:latin typeface="华文中宋" pitchFamily="2" charset="-122"/>
                <a:ea typeface="华文中宋" pitchFamily="2" charset="-122"/>
              </a:rPr>
              <a:t>谈谈对社会主义核心价值观的认识</a:t>
            </a:r>
            <a:endParaRPr kumimoji="1" lang="en-US" altLang="zh-CN" sz="3200">
              <a:solidFill>
                <a:srgbClr val="02080A"/>
              </a:solidFill>
              <a:latin typeface="华文中宋" pitchFamily="2" charset="-122"/>
              <a:ea typeface="华文中宋" pitchFamily="2"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181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6"/>
          <p:cNvSpPr txBox="1">
            <a:spLocks noChangeArrowheads="1"/>
          </p:cNvSpPr>
          <p:nvPr/>
        </p:nvSpPr>
        <p:spPr bwMode="auto">
          <a:xfrm>
            <a:off x="611188" y="1989138"/>
            <a:ext cx="8281987" cy="4578350"/>
          </a:xfrm>
          <a:prstGeom prst="rect">
            <a:avLst/>
          </a:prstGeom>
          <a:noFill/>
          <a:ln w="9525">
            <a:noFill/>
            <a:miter lim="800000"/>
            <a:headEnd/>
            <a:tailEnd/>
          </a:ln>
        </p:spPr>
        <p:txBody>
          <a:bodyPr>
            <a:spAutoFit/>
          </a:bodyPr>
          <a:lstStyle/>
          <a:p>
            <a:pPr>
              <a:lnSpc>
                <a:spcPct val="175000"/>
              </a:lnSpc>
            </a:pPr>
            <a:r>
              <a:rPr kumimoji="1" lang="zh-CN" altLang="en-US" sz="2400" dirty="0">
                <a:latin typeface="Times New Roman" pitchFamily="18" charset="0"/>
                <a:ea typeface="楷体_GB2312" pitchFamily="49" charset="-122"/>
              </a:rPr>
              <a:t>        </a:t>
            </a:r>
            <a:r>
              <a:rPr kumimoji="1" lang="zh-CN" altLang="en-US" sz="2800" dirty="0">
                <a:solidFill>
                  <a:srgbClr val="02080A"/>
                </a:solidFill>
                <a:latin typeface="楷体" pitchFamily="49" charset="-122"/>
                <a:ea typeface="楷体" pitchFamily="49" charset="-122"/>
              </a:rPr>
              <a:t>真理是制约实践的客观尺度，侧重于客体性、条件性和统一性。</a:t>
            </a:r>
          </a:p>
          <a:p>
            <a:pPr>
              <a:lnSpc>
                <a:spcPct val="175000"/>
              </a:lnSpc>
            </a:pPr>
            <a:r>
              <a:rPr kumimoji="1" lang="zh-CN" altLang="en-US" sz="2800" dirty="0">
                <a:solidFill>
                  <a:srgbClr val="02080A"/>
                </a:solidFill>
                <a:latin typeface="楷体" pitchFamily="49" charset="-122"/>
                <a:ea typeface="楷体" pitchFamily="49" charset="-122"/>
              </a:rPr>
              <a:t>   价值是制约实践的主体尺度，侧重于主体性、目的性和多样性。</a:t>
            </a:r>
          </a:p>
          <a:p>
            <a:pPr>
              <a:lnSpc>
                <a:spcPct val="175000"/>
              </a:lnSpc>
            </a:pPr>
            <a:r>
              <a:rPr kumimoji="1" lang="zh-CN" altLang="en-US" sz="2800" dirty="0">
                <a:solidFill>
                  <a:srgbClr val="02080A"/>
                </a:solidFill>
                <a:latin typeface="楷体" pitchFamily="49" charset="-122"/>
                <a:ea typeface="楷体" pitchFamily="49" charset="-122"/>
              </a:rPr>
              <a:t>   两者的差别和对立，深刻体现了人类生活本身的矛盾性。</a:t>
            </a:r>
            <a:endParaRPr kumimoji="1" lang="en-US" altLang="zh-CN" sz="2800" dirty="0">
              <a:solidFill>
                <a:srgbClr val="02080A"/>
              </a:solidFill>
              <a:latin typeface="楷体" pitchFamily="49" charset="-122"/>
              <a:ea typeface="楷体" pitchFamily="49" charset="-122"/>
            </a:endParaRPr>
          </a:p>
        </p:txBody>
      </p:sp>
      <p:sp>
        <p:nvSpPr>
          <p:cNvPr id="52227" name="Text Box 28"/>
          <p:cNvSpPr txBox="1">
            <a:spLocks noChangeArrowheads="1"/>
          </p:cNvSpPr>
          <p:nvPr/>
        </p:nvSpPr>
        <p:spPr bwMode="auto">
          <a:xfrm>
            <a:off x="684213" y="1484313"/>
            <a:ext cx="4751387" cy="579437"/>
          </a:xfrm>
          <a:prstGeom prst="rect">
            <a:avLst/>
          </a:prstGeom>
          <a:noFill/>
          <a:ln w="9525">
            <a:noFill/>
            <a:miter lim="800000"/>
            <a:headEnd/>
            <a:tailEnd/>
          </a:ln>
        </p:spPr>
        <p:txBody>
          <a:bodyPr>
            <a:spAutoFit/>
          </a:bodyPr>
          <a:lstStyle/>
          <a:p>
            <a:pPr>
              <a:spcBef>
                <a:spcPct val="50000"/>
              </a:spcBef>
            </a:pPr>
            <a:r>
              <a:rPr kumimoji="1" lang="en-US" altLang="zh-CN" sz="3200">
                <a:solidFill>
                  <a:schemeClr val="bg1"/>
                </a:solidFill>
                <a:latin typeface="华文中宋" pitchFamily="2" charset="-122"/>
                <a:ea typeface="华文中宋" pitchFamily="2" charset="-122"/>
              </a:rPr>
              <a:t>1</a:t>
            </a:r>
            <a:r>
              <a:rPr kumimoji="1" lang="zh-CN" altLang="en-US" sz="3200">
                <a:solidFill>
                  <a:schemeClr val="bg1"/>
                </a:solidFill>
                <a:latin typeface="华文中宋" pitchFamily="2" charset="-122"/>
                <a:ea typeface="华文中宋" pitchFamily="2" charset="-122"/>
              </a:rPr>
              <a:t>、真理和价值的区别</a:t>
            </a:r>
          </a:p>
        </p:txBody>
      </p:sp>
      <p:sp>
        <p:nvSpPr>
          <p:cNvPr id="52228" name="Text Box 31"/>
          <p:cNvSpPr txBox="1">
            <a:spLocks noChangeArrowheads="1"/>
          </p:cNvSpPr>
          <p:nvPr/>
        </p:nvSpPr>
        <p:spPr bwMode="auto">
          <a:xfrm>
            <a:off x="827088" y="692150"/>
            <a:ext cx="6840537" cy="579438"/>
          </a:xfrm>
          <a:prstGeom prst="rect">
            <a:avLst/>
          </a:prstGeom>
          <a:noFill/>
          <a:ln w="9525">
            <a:noFill/>
            <a:miter lim="800000"/>
            <a:headEnd/>
            <a:tailEnd/>
          </a:ln>
        </p:spPr>
        <p:txBody>
          <a:bodyPr>
            <a:spAutoFit/>
          </a:bodyPr>
          <a:lstStyle/>
          <a:p>
            <a:pPr>
              <a:spcBef>
                <a:spcPct val="50000"/>
              </a:spcBef>
            </a:pPr>
            <a:r>
              <a:rPr kumimoji="1" lang="zh-CN" altLang="en-US" sz="3200" b="1">
                <a:solidFill>
                  <a:srgbClr val="F04A08"/>
                </a:solidFill>
                <a:latin typeface="Times New Roman" pitchFamily="18" charset="0"/>
                <a:ea typeface="华文中宋" pitchFamily="2" charset="-122"/>
              </a:rPr>
              <a:t>四、真理与价值在实践中的辩证统一</a:t>
            </a:r>
            <a:endParaRPr kumimoji="1" lang="en-US" altLang="zh-CN" sz="3200" b="1">
              <a:solidFill>
                <a:srgbClr val="F04A08"/>
              </a:solidFill>
              <a:latin typeface="Times New Roman" pitchFamily="18" charset="0"/>
              <a:ea typeface="华文中宋" pitchFamily="2" charset="-122"/>
            </a:endParaRPr>
          </a:p>
        </p:txBody>
      </p:sp>
    </p:spTree>
  </p:cSld>
  <p:clrMapOvr>
    <a:masterClrMapping/>
  </p:clrMapOvr>
  <p:transition spd="slow">
    <p:pull dir="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5"/>
          <p:cNvSpPr txBox="1">
            <a:spLocks noChangeArrowheads="1"/>
          </p:cNvSpPr>
          <p:nvPr/>
        </p:nvSpPr>
        <p:spPr bwMode="auto">
          <a:xfrm>
            <a:off x="755650" y="476250"/>
            <a:ext cx="5545138" cy="579438"/>
          </a:xfrm>
          <a:prstGeom prst="rect">
            <a:avLst/>
          </a:prstGeom>
          <a:noFill/>
          <a:ln w="9525">
            <a:noFill/>
            <a:miter lim="800000"/>
            <a:headEnd/>
            <a:tailEnd/>
          </a:ln>
        </p:spPr>
        <p:txBody>
          <a:bodyPr>
            <a:spAutoFit/>
          </a:bodyPr>
          <a:lstStyle/>
          <a:p>
            <a:pPr>
              <a:spcBef>
                <a:spcPct val="50000"/>
              </a:spcBef>
            </a:pPr>
            <a:r>
              <a:rPr kumimoji="1" lang="en-US" altLang="zh-CN" sz="3200">
                <a:solidFill>
                  <a:schemeClr val="bg1"/>
                </a:solidFill>
                <a:latin typeface="华文中宋" pitchFamily="2" charset="-122"/>
                <a:ea typeface="华文中宋" pitchFamily="2" charset="-122"/>
              </a:rPr>
              <a:t>2</a:t>
            </a:r>
            <a:r>
              <a:rPr kumimoji="1" lang="zh-CN" altLang="en-US" sz="3200">
                <a:solidFill>
                  <a:schemeClr val="bg1"/>
                </a:solidFill>
                <a:latin typeface="华文中宋" pitchFamily="2" charset="-122"/>
                <a:ea typeface="华文中宋" pitchFamily="2" charset="-122"/>
              </a:rPr>
              <a:t>、真理和价值的辩证统一</a:t>
            </a:r>
            <a:endParaRPr kumimoji="1" lang="en-US" altLang="zh-CN" sz="3200">
              <a:solidFill>
                <a:schemeClr val="bg1"/>
              </a:solidFill>
              <a:latin typeface="华文中宋" pitchFamily="2" charset="-122"/>
              <a:ea typeface="华文中宋" pitchFamily="2" charset="-122"/>
            </a:endParaRPr>
          </a:p>
        </p:txBody>
      </p:sp>
      <p:sp>
        <p:nvSpPr>
          <p:cNvPr id="53251" name="Text Box 6"/>
          <p:cNvSpPr txBox="1">
            <a:spLocks noChangeArrowheads="1"/>
          </p:cNvSpPr>
          <p:nvPr/>
        </p:nvSpPr>
        <p:spPr bwMode="auto">
          <a:xfrm>
            <a:off x="611188" y="1196975"/>
            <a:ext cx="8208962" cy="1920875"/>
          </a:xfrm>
          <a:prstGeom prst="rect">
            <a:avLst/>
          </a:prstGeom>
          <a:noFill/>
          <a:ln w="9525">
            <a:noFill/>
            <a:miter lim="800000"/>
            <a:headEnd/>
            <a:tailEnd/>
          </a:ln>
        </p:spPr>
        <p:txBody>
          <a:bodyPr>
            <a:spAutoFit/>
          </a:bodyPr>
          <a:lstStyle/>
          <a:p>
            <a:pPr>
              <a:lnSpc>
                <a:spcPct val="200000"/>
              </a:lnSpc>
              <a:spcBef>
                <a:spcPct val="50000"/>
              </a:spcBef>
            </a:pPr>
            <a:r>
              <a:rPr kumimoji="1" lang="zh-CN" altLang="en-US" sz="3200" dirty="0">
                <a:solidFill>
                  <a:schemeClr val="folHlink"/>
                </a:solidFill>
                <a:latin typeface="Times New Roman" pitchFamily="18" charset="0"/>
                <a:ea typeface="华文中宋" pitchFamily="2" charset="-122"/>
              </a:rPr>
              <a:t> </a:t>
            </a:r>
            <a:r>
              <a:rPr kumimoji="1" lang="zh-CN" altLang="en-US" sz="2800" dirty="0">
                <a:solidFill>
                  <a:srgbClr val="02080A"/>
                </a:solidFill>
                <a:latin typeface="Times New Roman" pitchFamily="18" charset="0"/>
                <a:ea typeface="华文中宋" pitchFamily="2" charset="-122"/>
              </a:rPr>
              <a:t>第一，成功的实践必然以真理和价值的辩证统一为前提。</a:t>
            </a:r>
          </a:p>
        </p:txBody>
      </p:sp>
      <p:sp>
        <p:nvSpPr>
          <p:cNvPr id="53252" name="Text Box 12"/>
          <p:cNvSpPr txBox="1">
            <a:spLocks noChangeArrowheads="1"/>
          </p:cNvSpPr>
          <p:nvPr/>
        </p:nvSpPr>
        <p:spPr bwMode="auto">
          <a:xfrm>
            <a:off x="611188" y="3068638"/>
            <a:ext cx="8064500" cy="1800225"/>
          </a:xfrm>
          <a:prstGeom prst="rect">
            <a:avLst/>
          </a:prstGeom>
          <a:noFill/>
          <a:ln w="9525">
            <a:noFill/>
            <a:miter lim="800000"/>
            <a:headEnd/>
            <a:tailEnd/>
          </a:ln>
        </p:spPr>
        <p:txBody>
          <a:bodyPr>
            <a:spAutoFit/>
          </a:bodyPr>
          <a:lstStyle/>
          <a:p>
            <a:pPr>
              <a:lnSpc>
                <a:spcPct val="200000"/>
              </a:lnSpc>
              <a:spcBef>
                <a:spcPct val="50000"/>
              </a:spcBef>
            </a:pPr>
            <a:r>
              <a:rPr kumimoji="1" lang="zh-CN" altLang="en-US" sz="2800" dirty="0">
                <a:solidFill>
                  <a:srgbClr val="02080A"/>
                </a:solidFill>
                <a:latin typeface="华文中宋" pitchFamily="2" charset="-122"/>
                <a:ea typeface="华文中宋" pitchFamily="2" charset="-122"/>
              </a:rPr>
              <a:t>第二，价值的形成和实现以坚持真理为前提，而真理有必然有价值。（</a:t>
            </a:r>
            <a:r>
              <a:rPr kumimoji="1" lang="zh-CN" altLang="en-US" sz="2800" dirty="0">
                <a:solidFill>
                  <a:srgbClr val="02080A"/>
                </a:solidFill>
              </a:rPr>
              <a:t>邓小平南巡讲话）</a:t>
            </a:r>
            <a:endParaRPr kumimoji="1" lang="en-US" altLang="zh-CN" sz="2800" dirty="0">
              <a:solidFill>
                <a:srgbClr val="02080A"/>
              </a:solidFill>
            </a:endParaRPr>
          </a:p>
        </p:txBody>
      </p:sp>
      <p:sp>
        <p:nvSpPr>
          <p:cNvPr id="53253" name="Text Box 13"/>
          <p:cNvSpPr txBox="1">
            <a:spLocks noChangeArrowheads="1"/>
          </p:cNvSpPr>
          <p:nvPr/>
        </p:nvSpPr>
        <p:spPr bwMode="auto">
          <a:xfrm>
            <a:off x="611188" y="5084763"/>
            <a:ext cx="8135937" cy="1589087"/>
          </a:xfrm>
          <a:prstGeom prst="rect">
            <a:avLst/>
          </a:prstGeom>
          <a:noFill/>
          <a:ln w="9525">
            <a:noFill/>
            <a:miter lim="800000"/>
            <a:headEnd/>
            <a:tailEnd/>
          </a:ln>
        </p:spPr>
        <p:txBody>
          <a:bodyPr>
            <a:spAutoFit/>
          </a:bodyPr>
          <a:lstStyle/>
          <a:p>
            <a:pPr>
              <a:lnSpc>
                <a:spcPct val="150000"/>
              </a:lnSpc>
              <a:spcBef>
                <a:spcPct val="50000"/>
              </a:spcBef>
            </a:pPr>
            <a:r>
              <a:rPr kumimoji="1" lang="zh-CN" altLang="en-US" sz="2800" dirty="0">
                <a:solidFill>
                  <a:srgbClr val="02080A"/>
                </a:solidFill>
                <a:latin typeface="华文中宋" pitchFamily="2" charset="-122"/>
                <a:ea typeface="华文中宋" pitchFamily="2" charset="-122"/>
              </a:rPr>
              <a:t>第三，真理和价值相互引导、相互促进和相互制约。</a:t>
            </a:r>
            <a:endParaRPr kumimoji="1" lang="en-US" altLang="zh-CN" sz="2800" dirty="0">
              <a:solidFill>
                <a:srgbClr val="02080A"/>
              </a:solidFill>
              <a:latin typeface="华文中宋" pitchFamily="2" charset="-122"/>
              <a:ea typeface="华文中宋" pitchFamily="2" charset="-122"/>
            </a:endParaRPr>
          </a:p>
          <a:p>
            <a:pPr>
              <a:lnSpc>
                <a:spcPct val="150000"/>
              </a:lnSpc>
              <a:spcBef>
                <a:spcPct val="50000"/>
              </a:spcBef>
            </a:pPr>
            <a:r>
              <a:rPr kumimoji="1" lang="zh-CN" altLang="en-US" sz="2800" dirty="0" smtClean="0">
                <a:solidFill>
                  <a:srgbClr val="02080A"/>
                </a:solidFill>
              </a:rPr>
              <a:t>（新发展理念）</a:t>
            </a:r>
            <a:endParaRPr kumimoji="1" lang="en-US" altLang="zh-CN" sz="2800" dirty="0">
              <a:solidFill>
                <a:srgbClr val="02080A"/>
              </a:solidFill>
            </a:endParaRPr>
          </a:p>
        </p:txBody>
      </p:sp>
    </p:spTree>
  </p:cSld>
  <p:clrMapOvr>
    <a:masterClrMapping/>
  </p:clrMapOvr>
  <p:transition spd="slow">
    <p:pull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16"/>
          <p:cNvSpPr txBox="1">
            <a:spLocks noChangeArrowheads="1"/>
          </p:cNvSpPr>
          <p:nvPr/>
        </p:nvSpPr>
        <p:spPr bwMode="auto">
          <a:xfrm>
            <a:off x="611188" y="1412875"/>
            <a:ext cx="8064500" cy="3998913"/>
          </a:xfrm>
          <a:prstGeom prst="rect">
            <a:avLst/>
          </a:prstGeom>
          <a:noFill/>
          <a:ln w="9525">
            <a:solidFill>
              <a:srgbClr val="FF0000"/>
            </a:solidFill>
            <a:miter lim="800000"/>
            <a:headEnd/>
            <a:tailEnd/>
          </a:ln>
        </p:spPr>
        <p:txBody>
          <a:bodyPr>
            <a:spAutoFit/>
          </a:bodyPr>
          <a:lstStyle/>
          <a:p>
            <a:pPr>
              <a:lnSpc>
                <a:spcPct val="160000"/>
              </a:lnSpc>
              <a:spcBef>
                <a:spcPct val="50000"/>
              </a:spcBef>
            </a:pPr>
            <a:r>
              <a:rPr kumimoji="1" lang="zh-CN" altLang="en-US" sz="2800" dirty="0">
                <a:latin typeface="Times New Roman" pitchFamily="18" charset="0"/>
                <a:ea typeface="华文中宋" pitchFamily="2" charset="-122"/>
              </a:rPr>
              <a:t>       </a:t>
            </a:r>
            <a:r>
              <a:rPr kumimoji="1" lang="zh-CN" altLang="en-US" sz="3200" dirty="0">
                <a:solidFill>
                  <a:srgbClr val="02080A"/>
                </a:solidFill>
                <a:latin typeface="Times New Roman" pitchFamily="18" charset="0"/>
                <a:ea typeface="楷体_GB2312" pitchFamily="49" charset="-122"/>
              </a:rPr>
              <a:t>人类活动总是不断地从追求价值走向发现真理，从掌握真理走向创造价值，实现两者之间的过渡。而每一阶段的价值实现和真理验证都依赖于相关真理的发展水平和价值实现程度。</a:t>
            </a:r>
          </a:p>
        </p:txBody>
      </p:sp>
    </p:spTree>
  </p:cSld>
  <p:clrMapOvr>
    <a:masterClrMapping/>
  </p:clrMapOvr>
  <p:transition spd="slow">
    <p:pull dir="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4"/>
          <p:cNvSpPr txBox="1">
            <a:spLocks noChangeArrowheads="1"/>
          </p:cNvSpPr>
          <p:nvPr/>
        </p:nvSpPr>
        <p:spPr bwMode="auto">
          <a:xfrm>
            <a:off x="755650" y="836613"/>
            <a:ext cx="5400675" cy="579437"/>
          </a:xfrm>
          <a:prstGeom prst="rect">
            <a:avLst/>
          </a:prstGeom>
          <a:noFill/>
          <a:ln w="9525">
            <a:noFill/>
            <a:miter lim="800000"/>
            <a:headEnd/>
            <a:tailEnd/>
          </a:ln>
        </p:spPr>
        <p:txBody>
          <a:bodyPr>
            <a:spAutoFit/>
          </a:bodyPr>
          <a:lstStyle/>
          <a:p>
            <a:pPr>
              <a:spcBef>
                <a:spcPct val="50000"/>
              </a:spcBef>
            </a:pPr>
            <a:r>
              <a:rPr kumimoji="1" lang="en-US" altLang="zh-CN" sz="3200">
                <a:solidFill>
                  <a:schemeClr val="bg1"/>
                </a:solidFill>
                <a:latin typeface="华文中宋" pitchFamily="2" charset="-122"/>
                <a:ea typeface="华文中宋" pitchFamily="2" charset="-122"/>
              </a:rPr>
              <a:t>3</a:t>
            </a:r>
            <a:r>
              <a:rPr kumimoji="1" lang="zh-CN" altLang="en-US" sz="3200">
                <a:solidFill>
                  <a:schemeClr val="bg1"/>
                </a:solidFill>
                <a:latin typeface="华文中宋" pitchFamily="2" charset="-122"/>
                <a:ea typeface="华文中宋" pitchFamily="2" charset="-122"/>
              </a:rPr>
              <a:t>、弘扬科学精神和人文精神</a:t>
            </a:r>
            <a:endParaRPr kumimoji="1" lang="en-US" altLang="zh-CN" sz="3200">
              <a:solidFill>
                <a:schemeClr val="bg1"/>
              </a:solidFill>
              <a:latin typeface="华文中宋" pitchFamily="2" charset="-122"/>
              <a:ea typeface="华文中宋" pitchFamily="2" charset="-122"/>
            </a:endParaRPr>
          </a:p>
        </p:txBody>
      </p:sp>
      <p:sp>
        <p:nvSpPr>
          <p:cNvPr id="55299" name="Text Box 7"/>
          <p:cNvSpPr txBox="1">
            <a:spLocks noChangeArrowheads="1"/>
          </p:cNvSpPr>
          <p:nvPr/>
        </p:nvSpPr>
        <p:spPr bwMode="auto">
          <a:xfrm>
            <a:off x="900113" y="1700213"/>
            <a:ext cx="7848600" cy="3752850"/>
          </a:xfrm>
          <a:prstGeom prst="rect">
            <a:avLst/>
          </a:prstGeom>
          <a:noFill/>
          <a:ln w="9525">
            <a:noFill/>
            <a:miter lim="800000"/>
            <a:headEnd/>
            <a:tailEnd/>
          </a:ln>
        </p:spPr>
        <p:txBody>
          <a:bodyPr>
            <a:spAutoFit/>
          </a:bodyPr>
          <a:lstStyle/>
          <a:p>
            <a:pPr>
              <a:lnSpc>
                <a:spcPct val="200000"/>
              </a:lnSpc>
              <a:spcBef>
                <a:spcPct val="50000"/>
              </a:spcBef>
            </a:pPr>
            <a:r>
              <a:rPr kumimoji="1" lang="zh-CN" altLang="en-US" sz="3600">
                <a:latin typeface="Times New Roman" pitchFamily="18" charset="0"/>
              </a:rPr>
              <a:t>      </a:t>
            </a:r>
            <a:r>
              <a:rPr kumimoji="1" lang="zh-CN" altLang="en-US" sz="2800">
                <a:solidFill>
                  <a:srgbClr val="02080A"/>
                </a:solidFill>
                <a:latin typeface="Times New Roman" pitchFamily="18" charset="0"/>
                <a:ea typeface="华文中宋" pitchFamily="2" charset="-122"/>
              </a:rPr>
              <a:t>真理和价值统一于具体的和历史的实践。坚持真理和价值的辩证统一，要求我们积极投身于社会实践，在社会实践中坚持和弘扬科学精神和人文精神。</a:t>
            </a:r>
            <a:endParaRPr kumimoji="1" lang="en-US" altLang="zh-CN" sz="2800">
              <a:solidFill>
                <a:srgbClr val="02080A"/>
              </a:solidFill>
              <a:latin typeface="Times New Roman" pitchFamily="18" charset="0"/>
              <a:ea typeface="华文中宋" pitchFamily="2" charset="-122"/>
            </a:endParaRPr>
          </a:p>
        </p:txBody>
      </p:sp>
    </p:spTree>
  </p:cSld>
  <p:clrMapOvr>
    <a:masterClrMapping/>
  </p:clrMapOvr>
  <p:transition spd="slow">
    <p:pull dir="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971550" y="1268413"/>
            <a:ext cx="6480175" cy="579437"/>
          </a:xfrm>
          <a:prstGeom prst="rect">
            <a:avLst/>
          </a:prstGeom>
          <a:noFill/>
          <a:ln w="9525">
            <a:noFill/>
            <a:miter lim="800000"/>
            <a:headEnd/>
            <a:tailEnd/>
          </a:ln>
        </p:spPr>
        <p:txBody>
          <a:bodyPr>
            <a:spAutoFit/>
          </a:bodyPr>
          <a:lstStyle/>
          <a:p>
            <a:pPr>
              <a:spcBef>
                <a:spcPct val="50000"/>
              </a:spcBef>
            </a:pPr>
            <a:r>
              <a:rPr kumimoji="1" lang="zh-CN" altLang="en-US" sz="3200" dirty="0">
                <a:solidFill>
                  <a:srgbClr val="02080A"/>
                </a:solidFill>
                <a:latin typeface="华文中宋" pitchFamily="2" charset="-122"/>
                <a:ea typeface="华文中宋" pitchFamily="2" charset="-122"/>
              </a:rPr>
              <a:t>（</a:t>
            </a:r>
            <a:r>
              <a:rPr kumimoji="1" lang="en-US" altLang="zh-CN" sz="3200" dirty="0">
                <a:solidFill>
                  <a:srgbClr val="02080A"/>
                </a:solidFill>
                <a:latin typeface="华文中宋" pitchFamily="2" charset="-122"/>
                <a:ea typeface="华文中宋" pitchFamily="2" charset="-122"/>
              </a:rPr>
              <a:t>1</a:t>
            </a:r>
            <a:r>
              <a:rPr kumimoji="1" lang="zh-CN" altLang="en-US" sz="3200" dirty="0">
                <a:solidFill>
                  <a:srgbClr val="02080A"/>
                </a:solidFill>
                <a:latin typeface="华文中宋" pitchFamily="2" charset="-122"/>
                <a:ea typeface="华文中宋" pitchFamily="2" charset="-122"/>
              </a:rPr>
              <a:t>）科学精神：求真务实</a:t>
            </a:r>
            <a:endParaRPr kumimoji="1" lang="en-US" altLang="zh-CN" sz="3200" dirty="0">
              <a:solidFill>
                <a:srgbClr val="02080A"/>
              </a:solidFill>
              <a:latin typeface="华文中宋" pitchFamily="2" charset="-122"/>
              <a:ea typeface="华文中宋" pitchFamily="2" charset="-122"/>
            </a:endParaRPr>
          </a:p>
        </p:txBody>
      </p:sp>
      <p:sp>
        <p:nvSpPr>
          <p:cNvPr id="56323" name="Text Box 6"/>
          <p:cNvSpPr txBox="1">
            <a:spLocks noChangeArrowheads="1"/>
          </p:cNvSpPr>
          <p:nvPr/>
        </p:nvSpPr>
        <p:spPr bwMode="auto">
          <a:xfrm>
            <a:off x="971550" y="2857496"/>
            <a:ext cx="5040313" cy="579438"/>
          </a:xfrm>
          <a:prstGeom prst="rect">
            <a:avLst/>
          </a:prstGeom>
          <a:noFill/>
          <a:ln w="9525">
            <a:noFill/>
            <a:miter lim="800000"/>
            <a:headEnd/>
            <a:tailEnd/>
          </a:ln>
        </p:spPr>
        <p:txBody>
          <a:bodyPr>
            <a:spAutoFit/>
          </a:bodyPr>
          <a:lstStyle/>
          <a:p>
            <a:pPr>
              <a:spcBef>
                <a:spcPct val="50000"/>
              </a:spcBef>
            </a:pPr>
            <a:r>
              <a:rPr kumimoji="1" lang="zh-CN" altLang="en-US" sz="3200" dirty="0">
                <a:solidFill>
                  <a:srgbClr val="02080A"/>
                </a:solidFill>
                <a:latin typeface="Times New Roman" pitchFamily="18" charset="0"/>
                <a:ea typeface="华文中宋" pitchFamily="2" charset="-122"/>
              </a:rPr>
              <a:t>（</a:t>
            </a:r>
            <a:r>
              <a:rPr kumimoji="1" lang="en-US" altLang="zh-CN" sz="3200" dirty="0">
                <a:solidFill>
                  <a:srgbClr val="02080A"/>
                </a:solidFill>
                <a:latin typeface="Times New Roman" pitchFamily="18" charset="0"/>
                <a:ea typeface="华文中宋" pitchFamily="2" charset="-122"/>
              </a:rPr>
              <a:t>2</a:t>
            </a:r>
            <a:r>
              <a:rPr kumimoji="1" lang="zh-CN" altLang="en-US" sz="3200" dirty="0">
                <a:solidFill>
                  <a:srgbClr val="02080A"/>
                </a:solidFill>
                <a:latin typeface="Times New Roman" pitchFamily="18" charset="0"/>
                <a:ea typeface="华文中宋" pitchFamily="2" charset="-122"/>
              </a:rPr>
              <a:t>）人文精神：向善爱人</a:t>
            </a:r>
            <a:endParaRPr kumimoji="1" lang="en-US" altLang="zh-CN" sz="3200" dirty="0">
              <a:solidFill>
                <a:srgbClr val="02080A"/>
              </a:solidFill>
              <a:latin typeface="Times New Roman" pitchFamily="18" charset="0"/>
              <a:ea typeface="华文中宋" pitchFamily="2" charset="-122"/>
            </a:endParaRPr>
          </a:p>
        </p:txBody>
      </p:sp>
      <p:sp>
        <p:nvSpPr>
          <p:cNvPr id="56324" name="Text Box 7"/>
          <p:cNvSpPr txBox="1">
            <a:spLocks noChangeArrowheads="1"/>
          </p:cNvSpPr>
          <p:nvPr/>
        </p:nvSpPr>
        <p:spPr bwMode="auto">
          <a:xfrm>
            <a:off x="900113" y="4365625"/>
            <a:ext cx="6337300" cy="579438"/>
          </a:xfrm>
          <a:prstGeom prst="rect">
            <a:avLst/>
          </a:prstGeom>
          <a:noFill/>
          <a:ln w="9525">
            <a:noFill/>
            <a:miter lim="800000"/>
            <a:headEnd/>
            <a:tailEnd/>
          </a:ln>
        </p:spPr>
        <p:txBody>
          <a:bodyPr>
            <a:spAutoFit/>
          </a:bodyPr>
          <a:lstStyle/>
          <a:p>
            <a:pPr>
              <a:spcBef>
                <a:spcPct val="50000"/>
              </a:spcBef>
            </a:pPr>
            <a:r>
              <a:rPr kumimoji="1" lang="zh-CN" altLang="en-US" sz="3200">
                <a:solidFill>
                  <a:srgbClr val="02080A"/>
                </a:solidFill>
                <a:latin typeface="Times New Roman" pitchFamily="18" charset="0"/>
                <a:ea typeface="华文中宋" pitchFamily="2" charset="-122"/>
              </a:rPr>
              <a:t>（</a:t>
            </a:r>
            <a:r>
              <a:rPr kumimoji="1" lang="en-US" altLang="zh-CN" sz="3200">
                <a:solidFill>
                  <a:srgbClr val="02080A"/>
                </a:solidFill>
                <a:latin typeface="Times New Roman" pitchFamily="18" charset="0"/>
                <a:ea typeface="华文中宋" pitchFamily="2" charset="-122"/>
              </a:rPr>
              <a:t>3</a:t>
            </a:r>
            <a:r>
              <a:rPr kumimoji="1" lang="zh-CN" altLang="en-US" sz="3200">
                <a:solidFill>
                  <a:srgbClr val="02080A"/>
                </a:solidFill>
                <a:latin typeface="Times New Roman" pitchFamily="18" charset="0"/>
                <a:ea typeface="华文中宋" pitchFamily="2" charset="-122"/>
              </a:rPr>
              <a:t>）科学精神与人文精神的统一</a:t>
            </a:r>
            <a:endParaRPr kumimoji="1" lang="en-US" altLang="zh-CN" sz="3200">
              <a:solidFill>
                <a:srgbClr val="02080A"/>
              </a:solidFill>
              <a:latin typeface="Times New Roman" pitchFamily="18" charset="0"/>
              <a:ea typeface="华文中宋" pitchFamily="2" charset="-122"/>
            </a:endParaRPr>
          </a:p>
        </p:txBody>
      </p:sp>
    </p:spTree>
  </p:cSld>
  <p:clrMapOvr>
    <a:masterClrMapping/>
  </p:clrMapOvr>
  <p:transition spd="slow">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11188" y="1268413"/>
            <a:ext cx="7632700" cy="579437"/>
          </a:xfrm>
          <a:prstGeom prst="rect">
            <a:avLst/>
          </a:prstGeom>
          <a:noFill/>
          <a:ln w="9525">
            <a:noFill/>
            <a:miter lim="800000"/>
            <a:headEnd/>
            <a:tailEnd/>
          </a:ln>
        </p:spPr>
        <p:txBody>
          <a:bodyPr>
            <a:spAutoFit/>
          </a:bodyPr>
          <a:lstStyle/>
          <a:p>
            <a:pPr>
              <a:spcBef>
                <a:spcPct val="50000"/>
              </a:spcBef>
            </a:pPr>
            <a:r>
              <a:rPr lang="zh-CN" altLang="en-US" sz="3200" b="1" dirty="0">
                <a:solidFill>
                  <a:srgbClr val="F04A08"/>
                </a:solidFill>
              </a:rPr>
              <a:t>问题：</a:t>
            </a:r>
            <a:r>
              <a:rPr lang="zh-CN" altLang="en-US" sz="3200" b="1" dirty="0">
                <a:solidFill>
                  <a:srgbClr val="02080A"/>
                </a:solidFill>
              </a:rPr>
              <a:t>用什么方法认识世界和改造世界？</a:t>
            </a:r>
            <a:r>
              <a:rPr lang="zh-CN" altLang="en-US" dirty="0">
                <a:solidFill>
                  <a:schemeClr val="folHlink"/>
                </a:solidFill>
              </a:rPr>
              <a:t> </a:t>
            </a:r>
          </a:p>
        </p:txBody>
      </p:sp>
      <p:sp>
        <p:nvSpPr>
          <p:cNvPr id="57347" name="Text Box 3"/>
          <p:cNvSpPr txBox="1">
            <a:spLocks noChangeArrowheads="1"/>
          </p:cNvSpPr>
          <p:nvPr/>
        </p:nvSpPr>
        <p:spPr bwMode="auto">
          <a:xfrm>
            <a:off x="1476375" y="2708275"/>
            <a:ext cx="6337300" cy="2740025"/>
          </a:xfrm>
          <a:prstGeom prst="rect">
            <a:avLst/>
          </a:prstGeom>
          <a:noFill/>
          <a:ln w="9525">
            <a:noFill/>
            <a:miter lim="800000"/>
            <a:headEnd/>
            <a:tailEnd/>
          </a:ln>
        </p:spPr>
        <p:txBody>
          <a:bodyPr>
            <a:spAutoFit/>
          </a:bodyPr>
          <a:lstStyle/>
          <a:p>
            <a:pPr>
              <a:lnSpc>
                <a:spcPct val="155000"/>
              </a:lnSpc>
              <a:spcBef>
                <a:spcPct val="50000"/>
              </a:spcBef>
            </a:pPr>
            <a:r>
              <a:rPr lang="zh-CN" altLang="en-US" sz="2800" b="1" dirty="0">
                <a:solidFill>
                  <a:srgbClr val="5F9966"/>
                </a:solidFill>
              </a:rPr>
              <a:t>       </a:t>
            </a:r>
            <a:r>
              <a:rPr lang="zh-CN" altLang="en-US" sz="2800" dirty="0">
                <a:solidFill>
                  <a:srgbClr val="02080A"/>
                </a:solidFill>
              </a:rPr>
              <a:t>必须坚持认识与实践相统一，也就是要做到，一切从实际出发，在实践中坚持和发展真理，不断地认识和改造世界。</a:t>
            </a:r>
          </a:p>
        </p:txBody>
      </p:sp>
    </p:spTree>
  </p:cSld>
  <p:clrMapOvr>
    <a:masterClrMapping/>
  </p:clrMapOvr>
  <p:transition spd="slow">
    <p:pull dir="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827088" y="1341438"/>
            <a:ext cx="5113337" cy="641350"/>
          </a:xfrm>
          <a:prstGeom prst="rect">
            <a:avLst/>
          </a:prstGeom>
          <a:noFill/>
          <a:ln w="9525">
            <a:noFill/>
            <a:miter lim="800000"/>
            <a:headEnd/>
            <a:tailEnd/>
          </a:ln>
        </p:spPr>
        <p:txBody>
          <a:bodyPr>
            <a:spAutoFit/>
          </a:bodyPr>
          <a:lstStyle/>
          <a:p>
            <a:pPr>
              <a:spcBef>
                <a:spcPct val="50000"/>
              </a:spcBef>
            </a:pPr>
            <a:r>
              <a:rPr kumimoji="1" lang="zh-CN" altLang="en-US" sz="3600" b="1">
                <a:solidFill>
                  <a:schemeClr val="bg1"/>
                </a:solidFill>
                <a:latin typeface="Times New Roman" pitchFamily="18" charset="0"/>
                <a:ea typeface="华文中宋" pitchFamily="2" charset="-122"/>
              </a:rPr>
              <a:t>一、一切从实际出发</a:t>
            </a:r>
            <a:endParaRPr kumimoji="1" lang="en-US" altLang="zh-CN" sz="3600" b="1">
              <a:solidFill>
                <a:schemeClr val="bg1"/>
              </a:solidFill>
              <a:latin typeface="Times New Roman" pitchFamily="18" charset="0"/>
              <a:ea typeface="华文中宋" pitchFamily="2" charset="-122"/>
            </a:endParaRPr>
          </a:p>
        </p:txBody>
      </p:sp>
      <p:sp>
        <p:nvSpPr>
          <p:cNvPr id="58371" name="Text Box 7"/>
          <p:cNvSpPr txBox="1">
            <a:spLocks noChangeArrowheads="1"/>
          </p:cNvSpPr>
          <p:nvPr/>
        </p:nvSpPr>
        <p:spPr bwMode="auto">
          <a:xfrm>
            <a:off x="971550" y="2205038"/>
            <a:ext cx="7488238" cy="1374775"/>
          </a:xfrm>
          <a:prstGeom prst="rect">
            <a:avLst/>
          </a:prstGeom>
          <a:noFill/>
          <a:ln w="9525">
            <a:noFill/>
            <a:miter lim="800000"/>
            <a:headEnd/>
            <a:tailEnd/>
          </a:ln>
        </p:spPr>
        <p:txBody>
          <a:bodyPr>
            <a:spAutoFit/>
          </a:bodyPr>
          <a:lstStyle/>
          <a:p>
            <a:pPr>
              <a:lnSpc>
                <a:spcPct val="150000"/>
              </a:lnSpc>
            </a:pPr>
            <a:r>
              <a:rPr kumimoji="1" lang="zh-CN" altLang="en-US" sz="2800">
                <a:solidFill>
                  <a:srgbClr val="02080A"/>
                </a:solidFill>
                <a:latin typeface="Times New Roman" pitchFamily="18" charset="0"/>
                <a:ea typeface="华文中宋" pitchFamily="2" charset="-122"/>
              </a:rPr>
              <a:t>        一切从实际出发是马克思主义认识论的根本要求和具体体现</a:t>
            </a:r>
            <a:endParaRPr kumimoji="1" lang="en-US" altLang="zh-CN" sz="2800">
              <a:solidFill>
                <a:srgbClr val="02080A"/>
              </a:solidFill>
              <a:latin typeface="Times New Roman" pitchFamily="18" charset="0"/>
              <a:ea typeface="华文中宋" pitchFamily="2" charset="-122"/>
            </a:endParaRPr>
          </a:p>
        </p:txBody>
      </p:sp>
      <p:sp>
        <p:nvSpPr>
          <p:cNvPr id="58372" name="Text Box 12"/>
          <p:cNvSpPr txBox="1">
            <a:spLocks noChangeArrowheads="1"/>
          </p:cNvSpPr>
          <p:nvPr/>
        </p:nvSpPr>
        <p:spPr bwMode="auto">
          <a:xfrm>
            <a:off x="1331913" y="333375"/>
            <a:ext cx="6408737" cy="701675"/>
          </a:xfrm>
          <a:prstGeom prst="rect">
            <a:avLst/>
          </a:prstGeom>
          <a:noFill/>
          <a:ln w="9525">
            <a:noFill/>
            <a:miter lim="800000"/>
            <a:headEnd/>
            <a:tailEnd/>
          </a:ln>
        </p:spPr>
        <p:txBody>
          <a:bodyPr>
            <a:spAutoFit/>
          </a:bodyPr>
          <a:lstStyle/>
          <a:p>
            <a:pPr>
              <a:spcBef>
                <a:spcPct val="50000"/>
              </a:spcBef>
            </a:pPr>
            <a:r>
              <a:rPr kumimoji="1" lang="zh-CN" altLang="en-US" sz="4000" b="1" dirty="0" smtClean="0">
                <a:solidFill>
                  <a:srgbClr val="F04A08"/>
                </a:solidFill>
                <a:latin typeface="Times New Roman" pitchFamily="18" charset="0"/>
                <a:ea typeface="华文中宋" pitchFamily="2" charset="-122"/>
              </a:rPr>
              <a:t>认识</a:t>
            </a:r>
            <a:r>
              <a:rPr kumimoji="1" lang="zh-CN" altLang="en-US" sz="4000" b="1" dirty="0">
                <a:solidFill>
                  <a:srgbClr val="F04A08"/>
                </a:solidFill>
                <a:latin typeface="Times New Roman" pitchFamily="18" charset="0"/>
                <a:ea typeface="华文中宋" pitchFamily="2" charset="-122"/>
              </a:rPr>
              <a:t>和实践的统一</a:t>
            </a:r>
            <a:endParaRPr kumimoji="1" lang="en-US" altLang="zh-CN" sz="4000" b="1" dirty="0">
              <a:solidFill>
                <a:srgbClr val="F04A08"/>
              </a:solidFill>
              <a:latin typeface="Times New Roman" pitchFamily="18" charset="0"/>
              <a:ea typeface="华文中宋" pitchFamily="2" charset="-122"/>
            </a:endParaRPr>
          </a:p>
        </p:txBody>
      </p:sp>
      <p:sp>
        <p:nvSpPr>
          <p:cNvPr id="58373" name="Text Box 13"/>
          <p:cNvSpPr txBox="1">
            <a:spLocks noChangeArrowheads="1"/>
          </p:cNvSpPr>
          <p:nvPr/>
        </p:nvSpPr>
        <p:spPr bwMode="auto">
          <a:xfrm>
            <a:off x="1042988" y="3429000"/>
            <a:ext cx="7850187" cy="2016125"/>
          </a:xfrm>
          <a:prstGeom prst="rect">
            <a:avLst/>
          </a:prstGeom>
          <a:noFill/>
          <a:ln w="9525">
            <a:noFill/>
            <a:miter lim="800000"/>
            <a:headEnd/>
            <a:tailEnd/>
          </a:ln>
        </p:spPr>
        <p:txBody>
          <a:bodyPr>
            <a:spAutoFit/>
          </a:bodyPr>
          <a:lstStyle/>
          <a:p>
            <a:pPr>
              <a:lnSpc>
                <a:spcPct val="150000"/>
              </a:lnSpc>
            </a:pPr>
            <a:r>
              <a:rPr kumimoji="1" lang="zh-CN" altLang="en-US" sz="2800">
                <a:solidFill>
                  <a:srgbClr val="02080A"/>
                </a:solidFill>
                <a:latin typeface="Times New Roman" pitchFamily="18" charset="0"/>
                <a:ea typeface="华文中宋" pitchFamily="2" charset="-122"/>
              </a:rPr>
              <a:t>        一切从实际出发就是把客观事物作为观察和处理问题的根本出发点，按客观规律办事，做到实事求是。实事求是是马克思主义的精髓。</a:t>
            </a:r>
            <a:endParaRPr kumimoji="1" lang="en-US" altLang="zh-CN" sz="2800">
              <a:solidFill>
                <a:srgbClr val="02080A"/>
              </a:solidFill>
              <a:latin typeface="Times New Roman" pitchFamily="18" charset="0"/>
              <a:ea typeface="华文中宋" pitchFamily="2" charset="-122"/>
            </a:endParaRPr>
          </a:p>
        </p:txBody>
      </p:sp>
      <p:sp>
        <p:nvSpPr>
          <p:cNvPr id="58374" name="Text Box 14"/>
          <p:cNvSpPr txBox="1">
            <a:spLocks noChangeArrowheads="1"/>
          </p:cNvSpPr>
          <p:nvPr/>
        </p:nvSpPr>
        <p:spPr bwMode="auto">
          <a:xfrm>
            <a:off x="827088" y="5300663"/>
            <a:ext cx="7920037" cy="1557337"/>
          </a:xfrm>
          <a:prstGeom prst="rect">
            <a:avLst/>
          </a:prstGeom>
          <a:noFill/>
          <a:ln w="9525">
            <a:noFill/>
            <a:miter lim="800000"/>
            <a:headEnd/>
            <a:tailEnd/>
          </a:ln>
        </p:spPr>
        <p:txBody>
          <a:bodyPr>
            <a:spAutoFit/>
          </a:bodyPr>
          <a:lstStyle/>
          <a:p>
            <a:pPr>
              <a:lnSpc>
                <a:spcPct val="150000"/>
              </a:lnSpc>
            </a:pPr>
            <a:r>
              <a:rPr kumimoji="1" lang="zh-CN" altLang="en-US" sz="3600">
                <a:latin typeface="Times New Roman" pitchFamily="18" charset="0"/>
              </a:rPr>
              <a:t>          </a:t>
            </a:r>
            <a:r>
              <a:rPr kumimoji="1" lang="zh-CN" altLang="en-US" sz="2800">
                <a:solidFill>
                  <a:srgbClr val="02080A"/>
                </a:solidFill>
                <a:latin typeface="Times New Roman" pitchFamily="18" charset="0"/>
                <a:ea typeface="华文中宋" pitchFamily="2" charset="-122"/>
              </a:rPr>
              <a:t>一切从实际出发，在当代中国，就是要一切从社会主义初级阶段的国情出发。</a:t>
            </a:r>
            <a:endParaRPr kumimoji="1" lang="en-US" altLang="zh-CN" sz="2800">
              <a:solidFill>
                <a:srgbClr val="02080A"/>
              </a:solidFill>
              <a:latin typeface="Times New Roman" pitchFamily="18" charset="0"/>
              <a:ea typeface="华文中宋" pitchFamily="2" charset="-122"/>
            </a:endParaRPr>
          </a:p>
        </p:txBody>
      </p:sp>
    </p:spTree>
  </p:cSld>
  <p:clrMapOvr>
    <a:masterClrMapping/>
  </p:clrMapOvr>
  <p:transition spd="slow">
    <p:pull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6" name="Text Box 16"/>
          <p:cNvSpPr txBox="1">
            <a:spLocks noChangeArrowheads="1"/>
          </p:cNvSpPr>
          <p:nvPr/>
        </p:nvSpPr>
        <p:spPr bwMode="auto">
          <a:xfrm>
            <a:off x="1714500" y="357188"/>
            <a:ext cx="5662613" cy="708025"/>
          </a:xfrm>
          <a:prstGeom prst="rect">
            <a:avLst/>
          </a:prstGeom>
          <a:noFill/>
          <a:ln w="9525">
            <a:noFill/>
            <a:miter lim="800000"/>
            <a:headEnd/>
            <a:tailEnd/>
          </a:ln>
        </p:spPr>
        <p:txBody>
          <a:bodyPr>
            <a:spAutoFit/>
          </a:bodyPr>
          <a:lstStyle/>
          <a:p>
            <a:pPr>
              <a:spcBef>
                <a:spcPct val="50000"/>
              </a:spcBef>
            </a:pPr>
            <a:r>
              <a:rPr kumimoji="1" lang="zh-CN" altLang="en-US" sz="4000" b="1" dirty="0" smtClean="0">
                <a:solidFill>
                  <a:srgbClr val="F04A08"/>
                </a:solidFill>
                <a:latin typeface="楷体_GB2312" pitchFamily="49" charset="-122"/>
                <a:ea typeface="楷体_GB2312" pitchFamily="49" charset="-122"/>
              </a:rPr>
              <a:t>第五专题  </a:t>
            </a:r>
            <a:r>
              <a:rPr kumimoji="1" lang="zh-CN" altLang="en-US" sz="4000" b="1" dirty="0">
                <a:solidFill>
                  <a:srgbClr val="F04A08"/>
                </a:solidFill>
                <a:latin typeface="楷体_GB2312" pitchFamily="49" charset="-122"/>
                <a:ea typeface="楷体_GB2312" pitchFamily="49" charset="-122"/>
              </a:rPr>
              <a:t>真理与价值</a:t>
            </a:r>
            <a:endParaRPr kumimoji="1" lang="en-US" altLang="zh-CN" sz="4000" b="1" dirty="0">
              <a:solidFill>
                <a:srgbClr val="F04A08"/>
              </a:solidFill>
              <a:latin typeface="楷体_GB2312" pitchFamily="49" charset="-122"/>
              <a:ea typeface="楷体_GB2312" pitchFamily="49" charset="-122"/>
            </a:endParaRPr>
          </a:p>
        </p:txBody>
      </p:sp>
      <p:sp>
        <p:nvSpPr>
          <p:cNvPr id="6" name="Text Box 5"/>
          <p:cNvSpPr txBox="1">
            <a:spLocks noChangeArrowheads="1"/>
          </p:cNvSpPr>
          <p:nvPr/>
        </p:nvSpPr>
        <p:spPr bwMode="auto">
          <a:xfrm>
            <a:off x="785786" y="3706818"/>
            <a:ext cx="4824412" cy="579438"/>
          </a:xfrm>
          <a:prstGeom prst="rect">
            <a:avLst/>
          </a:prstGeom>
          <a:noFill/>
          <a:ln w="9525">
            <a:noFill/>
            <a:miter lim="800000"/>
            <a:headEnd/>
            <a:tailEnd/>
          </a:ln>
        </p:spPr>
        <p:txBody>
          <a:bodyPr>
            <a:spAutoFit/>
          </a:bodyPr>
          <a:lstStyle/>
          <a:p>
            <a:pPr>
              <a:spcBef>
                <a:spcPct val="50000"/>
              </a:spcBef>
            </a:pPr>
            <a:r>
              <a:rPr kumimoji="1" lang="zh-CN" altLang="en-US" sz="3200" b="1" dirty="0" smtClean="0">
                <a:solidFill>
                  <a:srgbClr val="02080A"/>
                </a:solidFill>
                <a:latin typeface="Times New Roman" pitchFamily="18" charset="0"/>
                <a:ea typeface="华文中宋" pitchFamily="2" charset="-122"/>
              </a:rPr>
              <a:t>实践</a:t>
            </a:r>
            <a:r>
              <a:rPr kumimoji="1" lang="zh-CN" altLang="en-US" sz="3200" b="1" dirty="0">
                <a:solidFill>
                  <a:srgbClr val="02080A"/>
                </a:solidFill>
                <a:latin typeface="Times New Roman" pitchFamily="18" charset="0"/>
                <a:ea typeface="华文中宋" pitchFamily="2" charset="-122"/>
              </a:rPr>
              <a:t>的两种尺度</a:t>
            </a:r>
          </a:p>
        </p:txBody>
      </p:sp>
      <p:sp>
        <p:nvSpPr>
          <p:cNvPr id="9" name="Text Box 6"/>
          <p:cNvSpPr txBox="1">
            <a:spLocks noChangeArrowheads="1"/>
          </p:cNvSpPr>
          <p:nvPr/>
        </p:nvSpPr>
        <p:spPr bwMode="auto">
          <a:xfrm>
            <a:off x="1357290" y="4214818"/>
            <a:ext cx="6337300" cy="2014537"/>
          </a:xfrm>
          <a:prstGeom prst="rect">
            <a:avLst/>
          </a:prstGeom>
          <a:noFill/>
          <a:ln w="9525">
            <a:noFill/>
            <a:miter lim="800000"/>
            <a:headEnd/>
            <a:tailEnd/>
          </a:ln>
        </p:spPr>
        <p:txBody>
          <a:bodyPr>
            <a:spAutoFit/>
          </a:bodyPr>
          <a:lstStyle/>
          <a:p>
            <a:pPr>
              <a:lnSpc>
                <a:spcPct val="200000"/>
              </a:lnSpc>
              <a:spcBef>
                <a:spcPct val="50000"/>
              </a:spcBef>
            </a:pPr>
            <a:r>
              <a:rPr kumimoji="1" lang="zh-CN" altLang="en-US" sz="2800" dirty="0">
                <a:solidFill>
                  <a:srgbClr val="02080A"/>
                </a:solidFill>
                <a:latin typeface="Times New Roman" pitchFamily="18" charset="0"/>
                <a:ea typeface="楷体_GB2312" pitchFamily="49" charset="-122"/>
              </a:rPr>
              <a:t>第一，实践的真理尺度（符合客观规律）</a:t>
            </a:r>
          </a:p>
          <a:p>
            <a:pPr>
              <a:lnSpc>
                <a:spcPct val="200000"/>
              </a:lnSpc>
              <a:spcBef>
                <a:spcPct val="50000"/>
              </a:spcBef>
            </a:pPr>
            <a:r>
              <a:rPr kumimoji="1" lang="zh-CN" altLang="en-US" sz="2800" dirty="0">
                <a:solidFill>
                  <a:srgbClr val="02080A"/>
                </a:solidFill>
                <a:latin typeface="Times New Roman" pitchFamily="18" charset="0"/>
                <a:ea typeface="楷体_GB2312" pitchFamily="49" charset="-122"/>
              </a:rPr>
              <a:t>第二，实践的价值尺度（符合人的目的）</a:t>
            </a:r>
            <a:endParaRPr kumimoji="1" lang="en-US" altLang="zh-CN" sz="2800" dirty="0">
              <a:solidFill>
                <a:srgbClr val="02080A"/>
              </a:solidFill>
              <a:latin typeface="Times New Roman" pitchFamily="18" charset="0"/>
              <a:ea typeface="楷体_GB2312" pitchFamily="49" charset="-122"/>
            </a:endParaRPr>
          </a:p>
        </p:txBody>
      </p:sp>
      <p:sp>
        <p:nvSpPr>
          <p:cNvPr id="11" name="矩形 10"/>
          <p:cNvSpPr/>
          <p:nvPr/>
        </p:nvSpPr>
        <p:spPr>
          <a:xfrm>
            <a:off x="857224" y="1500174"/>
            <a:ext cx="7429552" cy="1938992"/>
          </a:xfrm>
          <a:prstGeom prst="rect">
            <a:avLst/>
          </a:prstGeom>
          <a:ln>
            <a:solidFill>
              <a:srgbClr val="FF0000"/>
            </a:solidFill>
          </a:ln>
        </p:spPr>
        <p:txBody>
          <a:bodyPr wrap="square">
            <a:spAutoFit/>
          </a:bodyPr>
          <a:lstStyle/>
          <a:p>
            <a:r>
              <a:rPr lang="zh-CN" altLang="en-US" dirty="0" smtClean="0">
                <a:solidFill>
                  <a:srgbClr val="000000"/>
                </a:solidFill>
              </a:rPr>
              <a:t>     </a:t>
            </a:r>
            <a:r>
              <a:rPr lang="zh-CN" altLang="en-US" sz="2400" dirty="0" smtClean="0">
                <a:solidFill>
                  <a:schemeClr val="accent1">
                    <a:lumMod val="75000"/>
                  </a:schemeClr>
                </a:solidFill>
                <a:latin typeface="楷体" pitchFamily="49" charset="-122"/>
                <a:ea typeface="楷体" pitchFamily="49" charset="-122"/>
              </a:rPr>
              <a:t>“动物只是按照它所属的那个种的尺度和需要来建造 </a:t>
            </a:r>
            <a:r>
              <a:rPr lang="en-US" altLang="zh-CN" sz="2400" dirty="0" smtClean="0">
                <a:solidFill>
                  <a:schemeClr val="accent1">
                    <a:lumMod val="75000"/>
                  </a:schemeClr>
                </a:solidFill>
                <a:latin typeface="楷体" pitchFamily="49" charset="-122"/>
                <a:ea typeface="楷体" pitchFamily="49" charset="-122"/>
              </a:rPr>
              <a:t>,</a:t>
            </a:r>
            <a:r>
              <a:rPr lang="zh-CN" altLang="en-US" sz="2400" dirty="0" smtClean="0">
                <a:solidFill>
                  <a:schemeClr val="accent1">
                    <a:lumMod val="75000"/>
                  </a:schemeClr>
                </a:solidFill>
                <a:latin typeface="楷体" pitchFamily="49" charset="-122"/>
                <a:ea typeface="楷体" pitchFamily="49" charset="-122"/>
              </a:rPr>
              <a:t>而人却懂得按照任何一个种的尺度来进行生产 </a:t>
            </a:r>
            <a:r>
              <a:rPr lang="en-US" altLang="zh-CN" sz="2400" dirty="0" smtClean="0">
                <a:solidFill>
                  <a:schemeClr val="accent1">
                    <a:lumMod val="75000"/>
                  </a:schemeClr>
                </a:solidFill>
                <a:latin typeface="楷体" pitchFamily="49" charset="-122"/>
                <a:ea typeface="楷体" pitchFamily="49" charset="-122"/>
              </a:rPr>
              <a:t>,</a:t>
            </a:r>
            <a:r>
              <a:rPr lang="zh-CN" altLang="en-US" sz="2400" dirty="0" smtClean="0">
                <a:solidFill>
                  <a:schemeClr val="accent1">
                    <a:lumMod val="75000"/>
                  </a:schemeClr>
                </a:solidFill>
                <a:latin typeface="楷体" pitchFamily="49" charset="-122"/>
                <a:ea typeface="楷体" pitchFamily="49" charset="-122"/>
              </a:rPr>
              <a:t>并且懂得怎样处处都把内在的尺度运用到对象</a:t>
            </a:r>
          </a:p>
          <a:p>
            <a:r>
              <a:rPr lang="zh-CN" altLang="en-US" sz="2400" dirty="0" smtClean="0">
                <a:solidFill>
                  <a:schemeClr val="accent1">
                    <a:lumMod val="75000"/>
                  </a:schemeClr>
                </a:solidFill>
                <a:latin typeface="楷体" pitchFamily="49" charset="-122"/>
                <a:ea typeface="楷体" pitchFamily="49" charset="-122"/>
              </a:rPr>
              <a:t>上去</a:t>
            </a:r>
            <a:r>
              <a:rPr lang="en-US" altLang="zh-CN" sz="2400" dirty="0" smtClean="0">
                <a:solidFill>
                  <a:schemeClr val="accent1">
                    <a:lumMod val="75000"/>
                  </a:schemeClr>
                </a:solidFill>
                <a:latin typeface="楷体" pitchFamily="49" charset="-122"/>
                <a:ea typeface="楷体" pitchFamily="49" charset="-122"/>
              </a:rPr>
              <a:t>;</a:t>
            </a:r>
            <a:r>
              <a:rPr lang="zh-CN" altLang="en-US" sz="2400" dirty="0" smtClean="0">
                <a:solidFill>
                  <a:schemeClr val="accent1">
                    <a:lumMod val="75000"/>
                  </a:schemeClr>
                </a:solidFill>
                <a:latin typeface="楷体" pitchFamily="49" charset="-122"/>
                <a:ea typeface="楷体" pitchFamily="49" charset="-122"/>
              </a:rPr>
              <a:t>因此 </a:t>
            </a:r>
            <a:r>
              <a:rPr lang="en-US" altLang="zh-CN" sz="2400" dirty="0" smtClean="0">
                <a:solidFill>
                  <a:schemeClr val="accent1">
                    <a:lumMod val="75000"/>
                  </a:schemeClr>
                </a:solidFill>
                <a:latin typeface="楷体" pitchFamily="49" charset="-122"/>
                <a:ea typeface="楷体" pitchFamily="49" charset="-122"/>
              </a:rPr>
              <a:t>,</a:t>
            </a:r>
            <a:r>
              <a:rPr lang="zh-CN" altLang="en-US" sz="2400" dirty="0" smtClean="0">
                <a:solidFill>
                  <a:schemeClr val="accent1">
                    <a:lumMod val="75000"/>
                  </a:schemeClr>
                </a:solidFill>
                <a:latin typeface="楷体" pitchFamily="49" charset="-122"/>
                <a:ea typeface="楷体" pitchFamily="49" charset="-122"/>
              </a:rPr>
              <a:t>人也按照美的规律来建造。”</a:t>
            </a:r>
            <a:endParaRPr lang="en-US" altLang="zh-CN" sz="2400" dirty="0" smtClean="0">
              <a:solidFill>
                <a:schemeClr val="accent1">
                  <a:lumMod val="75000"/>
                </a:schemeClr>
              </a:solidFill>
              <a:latin typeface="楷体" pitchFamily="49" charset="-122"/>
              <a:ea typeface="楷体" pitchFamily="49" charset="-122"/>
            </a:endParaRPr>
          </a:p>
          <a:p>
            <a:pPr algn="r"/>
            <a:r>
              <a:rPr lang="en-US" altLang="zh-CN" sz="2400" dirty="0" smtClean="0">
                <a:solidFill>
                  <a:schemeClr val="accent1">
                    <a:lumMod val="75000"/>
                  </a:schemeClr>
                </a:solidFill>
                <a:latin typeface="楷体" pitchFamily="49" charset="-122"/>
                <a:ea typeface="楷体" pitchFamily="49" charset="-122"/>
              </a:rPr>
              <a:t>——</a:t>
            </a:r>
            <a:r>
              <a:rPr lang="zh-CN" altLang="en-US" sz="2400" dirty="0" smtClean="0">
                <a:solidFill>
                  <a:schemeClr val="accent1">
                    <a:lumMod val="75000"/>
                  </a:schemeClr>
                </a:solidFill>
                <a:latin typeface="楷体" pitchFamily="49" charset="-122"/>
                <a:ea typeface="楷体" pitchFamily="49" charset="-122"/>
              </a:rPr>
              <a:t>马克思</a:t>
            </a:r>
            <a:endParaRPr lang="zh-CN" altLang="en-US" sz="2400" dirty="0">
              <a:solidFill>
                <a:schemeClr val="accent1">
                  <a:lumMod val="75000"/>
                </a:schemeClr>
              </a:solidFill>
              <a:latin typeface="楷体" pitchFamily="49" charset="-122"/>
              <a:ea typeface="楷体" pitchFamily="49" charset="-122"/>
            </a:endParaRPr>
          </a:p>
        </p:txBody>
      </p:sp>
    </p:spTree>
  </p:cSld>
  <p:clrMapOvr>
    <a:masterClrMapping/>
  </p:clrMapOvr>
  <p:transition spd="slow">
    <p:pull dir="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900113" y="692150"/>
            <a:ext cx="6408737" cy="641350"/>
          </a:xfrm>
          <a:prstGeom prst="rect">
            <a:avLst/>
          </a:prstGeom>
          <a:noFill/>
          <a:ln w="9525">
            <a:noFill/>
            <a:miter lim="800000"/>
            <a:headEnd/>
            <a:tailEnd/>
          </a:ln>
        </p:spPr>
        <p:txBody>
          <a:bodyPr>
            <a:spAutoFit/>
          </a:bodyPr>
          <a:lstStyle/>
          <a:p>
            <a:pPr>
              <a:spcBef>
                <a:spcPct val="50000"/>
              </a:spcBef>
            </a:pPr>
            <a:r>
              <a:rPr kumimoji="1" lang="zh-CN" altLang="en-US" sz="3600" b="1">
                <a:solidFill>
                  <a:schemeClr val="bg1"/>
                </a:solidFill>
                <a:latin typeface="Times New Roman" pitchFamily="18" charset="0"/>
                <a:ea typeface="华文中宋" pitchFamily="2" charset="-122"/>
              </a:rPr>
              <a:t>二、在实践中坚持和发展真理</a:t>
            </a:r>
            <a:endParaRPr kumimoji="1" lang="en-US" altLang="zh-CN" sz="3600" b="1">
              <a:solidFill>
                <a:schemeClr val="bg1"/>
              </a:solidFill>
              <a:latin typeface="Times New Roman" pitchFamily="18" charset="0"/>
              <a:ea typeface="华文中宋" pitchFamily="2" charset="-122"/>
            </a:endParaRPr>
          </a:p>
        </p:txBody>
      </p:sp>
      <p:sp>
        <p:nvSpPr>
          <p:cNvPr id="59395" name="Text Box 5"/>
          <p:cNvSpPr txBox="1">
            <a:spLocks noChangeArrowheads="1"/>
          </p:cNvSpPr>
          <p:nvPr/>
        </p:nvSpPr>
        <p:spPr bwMode="auto">
          <a:xfrm>
            <a:off x="1042988" y="1844675"/>
            <a:ext cx="7416800" cy="1260475"/>
          </a:xfrm>
          <a:prstGeom prst="rect">
            <a:avLst/>
          </a:prstGeom>
          <a:noFill/>
          <a:ln w="9525">
            <a:noFill/>
            <a:miter lim="800000"/>
            <a:headEnd/>
            <a:tailEnd/>
          </a:ln>
        </p:spPr>
        <p:txBody>
          <a:bodyPr>
            <a:spAutoFit/>
          </a:bodyPr>
          <a:lstStyle/>
          <a:p>
            <a:pPr>
              <a:lnSpc>
                <a:spcPct val="120000"/>
              </a:lnSpc>
              <a:spcBef>
                <a:spcPct val="50000"/>
              </a:spcBef>
            </a:pPr>
            <a:r>
              <a:rPr kumimoji="1" lang="en-US" altLang="zh-CN" sz="3200">
                <a:solidFill>
                  <a:srgbClr val="02080A"/>
                </a:solidFill>
                <a:latin typeface="华文中宋" pitchFamily="2" charset="-122"/>
                <a:ea typeface="华文中宋" pitchFamily="2" charset="-122"/>
              </a:rPr>
              <a:t>1</a:t>
            </a:r>
            <a:r>
              <a:rPr kumimoji="1" lang="zh-CN" altLang="en-US" sz="3200">
                <a:solidFill>
                  <a:srgbClr val="02080A"/>
                </a:solidFill>
                <a:latin typeface="华文中宋" pitchFamily="2" charset="-122"/>
                <a:ea typeface="华文中宋" pitchFamily="2" charset="-122"/>
              </a:rPr>
              <a:t>、坚持认识和实践的统一，必须做到在实践中坚持和发展真理</a:t>
            </a:r>
          </a:p>
        </p:txBody>
      </p:sp>
      <p:sp>
        <p:nvSpPr>
          <p:cNvPr id="59396" name="Text Box 6"/>
          <p:cNvSpPr txBox="1">
            <a:spLocks noChangeArrowheads="1"/>
          </p:cNvSpPr>
          <p:nvPr/>
        </p:nvSpPr>
        <p:spPr bwMode="auto">
          <a:xfrm>
            <a:off x="611188" y="3429000"/>
            <a:ext cx="7632700" cy="1928813"/>
          </a:xfrm>
          <a:prstGeom prst="rect">
            <a:avLst/>
          </a:prstGeom>
          <a:noFill/>
          <a:ln w="9525">
            <a:noFill/>
            <a:miter lim="800000"/>
            <a:headEnd/>
            <a:tailEnd/>
          </a:ln>
        </p:spPr>
        <p:txBody>
          <a:bodyPr>
            <a:spAutoFit/>
          </a:bodyPr>
          <a:lstStyle/>
          <a:p>
            <a:pPr>
              <a:lnSpc>
                <a:spcPct val="200000"/>
              </a:lnSpc>
              <a:spcAft>
                <a:spcPct val="30000"/>
              </a:spcAft>
            </a:pPr>
            <a:r>
              <a:rPr kumimoji="1" lang="zh-CN" altLang="en-US" sz="2800">
                <a:solidFill>
                  <a:schemeClr val="folHlink"/>
                </a:solidFill>
                <a:latin typeface="华文中宋" pitchFamily="2" charset="-122"/>
                <a:ea typeface="华文中宋" pitchFamily="2" charset="-122"/>
              </a:rPr>
              <a:t>      </a:t>
            </a:r>
            <a:r>
              <a:rPr kumimoji="1" lang="zh-CN" altLang="en-US" sz="2800">
                <a:solidFill>
                  <a:srgbClr val="02080A"/>
                </a:solidFill>
                <a:latin typeface="华文中宋" pitchFamily="2" charset="-122"/>
                <a:ea typeface="华文中宋" pitchFamily="2" charset="-122"/>
              </a:rPr>
              <a:t>（</a:t>
            </a:r>
            <a:r>
              <a:rPr kumimoji="1" lang="en-US" altLang="zh-CN" sz="2800">
                <a:solidFill>
                  <a:srgbClr val="02080A"/>
                </a:solidFill>
                <a:latin typeface="华文中宋" pitchFamily="2" charset="-122"/>
                <a:ea typeface="华文中宋" pitchFamily="2" charset="-122"/>
              </a:rPr>
              <a:t>1</a:t>
            </a:r>
            <a:r>
              <a:rPr kumimoji="1" lang="zh-CN" altLang="en-US" sz="2800">
                <a:solidFill>
                  <a:srgbClr val="02080A"/>
                </a:solidFill>
                <a:latin typeface="华文中宋" pitchFamily="2" charset="-122"/>
                <a:ea typeface="华文中宋" pitchFamily="2" charset="-122"/>
              </a:rPr>
              <a:t>）实践是发展的，认识也需要发展</a:t>
            </a:r>
          </a:p>
          <a:p>
            <a:pPr>
              <a:lnSpc>
                <a:spcPct val="200000"/>
              </a:lnSpc>
              <a:spcAft>
                <a:spcPct val="30000"/>
              </a:spcAft>
            </a:pPr>
            <a:r>
              <a:rPr kumimoji="1" lang="zh-CN" altLang="en-US" sz="2800">
                <a:solidFill>
                  <a:srgbClr val="02080A"/>
                </a:solidFill>
                <a:latin typeface="华文中宋" pitchFamily="2" charset="-122"/>
                <a:ea typeface="华文中宋" pitchFamily="2" charset="-122"/>
              </a:rPr>
              <a:t>      （</a:t>
            </a:r>
            <a:r>
              <a:rPr kumimoji="1" lang="en-US" altLang="zh-CN" sz="2800">
                <a:solidFill>
                  <a:srgbClr val="02080A"/>
                </a:solidFill>
                <a:latin typeface="华文中宋" pitchFamily="2" charset="-122"/>
                <a:ea typeface="华文中宋" pitchFamily="2" charset="-122"/>
              </a:rPr>
              <a:t>2</a:t>
            </a:r>
            <a:r>
              <a:rPr kumimoji="1" lang="zh-CN" altLang="en-US" sz="2800">
                <a:solidFill>
                  <a:srgbClr val="02080A"/>
                </a:solidFill>
                <a:latin typeface="华文中宋" pitchFamily="2" charset="-122"/>
                <a:ea typeface="华文中宋" pitchFamily="2" charset="-122"/>
              </a:rPr>
              <a:t>）真理是绝对的，同时也是相对的</a:t>
            </a:r>
            <a:r>
              <a:rPr kumimoji="1" lang="zh-CN" altLang="en-US" sz="2800">
                <a:solidFill>
                  <a:srgbClr val="86D1EC"/>
                </a:solidFill>
                <a:latin typeface="华文中宋" pitchFamily="2" charset="-122"/>
                <a:ea typeface="华文中宋" pitchFamily="2" charset="-122"/>
              </a:rPr>
              <a:t>        </a:t>
            </a:r>
            <a:endParaRPr kumimoji="1" lang="en-US" altLang="zh-CN" sz="2800">
              <a:solidFill>
                <a:srgbClr val="86D1EC"/>
              </a:solidFill>
              <a:latin typeface="华文中宋" pitchFamily="2" charset="-122"/>
              <a:ea typeface="华文中宋" pitchFamily="2" charset="-122"/>
            </a:endParaRPr>
          </a:p>
        </p:txBody>
      </p:sp>
    </p:spTree>
  </p:cSld>
  <p:clrMapOvr>
    <a:masterClrMapping/>
  </p:clrMapOvr>
  <p:transition spd="slow">
    <p:pull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900113" y="908050"/>
            <a:ext cx="7775575" cy="1555750"/>
          </a:xfrm>
          <a:prstGeom prst="rect">
            <a:avLst/>
          </a:prstGeom>
          <a:noFill/>
          <a:ln w="9525">
            <a:noFill/>
            <a:miter lim="800000"/>
            <a:headEnd/>
            <a:tailEnd/>
          </a:ln>
        </p:spPr>
        <p:txBody>
          <a:bodyPr>
            <a:spAutoFit/>
          </a:bodyPr>
          <a:lstStyle/>
          <a:p>
            <a:pPr>
              <a:lnSpc>
                <a:spcPct val="150000"/>
              </a:lnSpc>
            </a:pPr>
            <a:r>
              <a:rPr kumimoji="1" lang="en-US" altLang="zh-CN" sz="3200" b="1">
                <a:solidFill>
                  <a:srgbClr val="02080A"/>
                </a:solidFill>
                <a:latin typeface="华文中宋" pitchFamily="2" charset="-122"/>
                <a:ea typeface="华文中宋" pitchFamily="2" charset="-122"/>
              </a:rPr>
              <a:t>2</a:t>
            </a:r>
            <a:r>
              <a:rPr kumimoji="1" lang="zh-CN" altLang="en-US" sz="3200" b="1">
                <a:solidFill>
                  <a:srgbClr val="02080A"/>
                </a:solidFill>
                <a:latin typeface="华文中宋" pitchFamily="2" charset="-122"/>
                <a:ea typeface="华文中宋" pitchFamily="2" charset="-122"/>
              </a:rPr>
              <a:t>、对待马克思主义必须做到在实践中坚持和创新的统一</a:t>
            </a:r>
            <a:endParaRPr kumimoji="1" lang="en-US" altLang="zh-CN" sz="3200" b="1">
              <a:solidFill>
                <a:srgbClr val="02080A"/>
              </a:solidFill>
              <a:latin typeface="华文中宋" pitchFamily="2" charset="-122"/>
              <a:ea typeface="华文中宋" pitchFamily="2" charset="-122"/>
            </a:endParaRPr>
          </a:p>
        </p:txBody>
      </p:sp>
      <p:sp>
        <p:nvSpPr>
          <p:cNvPr id="60419" name="Text Box 5"/>
          <p:cNvSpPr txBox="1">
            <a:spLocks noChangeArrowheads="1"/>
          </p:cNvSpPr>
          <p:nvPr/>
        </p:nvSpPr>
        <p:spPr bwMode="auto">
          <a:xfrm>
            <a:off x="900113" y="2852738"/>
            <a:ext cx="7920037" cy="2957512"/>
          </a:xfrm>
          <a:prstGeom prst="rect">
            <a:avLst/>
          </a:prstGeom>
          <a:noFill/>
          <a:ln w="9525">
            <a:noFill/>
            <a:miter lim="800000"/>
            <a:headEnd/>
            <a:tailEnd/>
          </a:ln>
        </p:spPr>
        <p:txBody>
          <a:bodyPr>
            <a:spAutoFit/>
          </a:bodyPr>
          <a:lstStyle/>
          <a:p>
            <a:pPr>
              <a:lnSpc>
                <a:spcPct val="130000"/>
              </a:lnSpc>
              <a:spcBef>
                <a:spcPct val="50000"/>
              </a:spcBef>
            </a:pPr>
            <a:r>
              <a:rPr kumimoji="1" lang="zh-CN" altLang="en-US" sz="2800">
                <a:solidFill>
                  <a:srgbClr val="02080A"/>
                </a:solidFill>
                <a:latin typeface="华文中宋" pitchFamily="2" charset="-122"/>
                <a:ea typeface="华文中宋" pitchFamily="2" charset="-122"/>
              </a:rPr>
              <a:t>（</a:t>
            </a:r>
            <a:r>
              <a:rPr kumimoji="1" lang="en-US" altLang="zh-CN" sz="2800">
                <a:solidFill>
                  <a:srgbClr val="02080A"/>
                </a:solidFill>
                <a:latin typeface="华文中宋" pitchFamily="2" charset="-122"/>
                <a:ea typeface="华文中宋" pitchFamily="2" charset="-122"/>
              </a:rPr>
              <a:t>1</a:t>
            </a:r>
            <a:r>
              <a:rPr kumimoji="1" lang="zh-CN" altLang="en-US" sz="2800">
                <a:solidFill>
                  <a:srgbClr val="02080A"/>
                </a:solidFill>
                <a:latin typeface="华文中宋" pitchFamily="2" charset="-122"/>
                <a:ea typeface="华文中宋" pitchFamily="2" charset="-122"/>
              </a:rPr>
              <a:t>）坚持马克思主义是因为马克思主义是真理</a:t>
            </a:r>
          </a:p>
          <a:p>
            <a:pPr>
              <a:lnSpc>
                <a:spcPct val="130000"/>
              </a:lnSpc>
              <a:spcBef>
                <a:spcPct val="50000"/>
              </a:spcBef>
            </a:pPr>
            <a:r>
              <a:rPr kumimoji="1" lang="zh-CN" altLang="en-US" sz="2800">
                <a:solidFill>
                  <a:srgbClr val="02080A"/>
                </a:solidFill>
                <a:latin typeface="华文中宋" pitchFamily="2" charset="-122"/>
                <a:ea typeface="华文中宋" pitchFamily="2" charset="-122"/>
              </a:rPr>
              <a:t>（</a:t>
            </a:r>
            <a:r>
              <a:rPr kumimoji="1" lang="en-US" altLang="zh-CN" sz="2800">
                <a:solidFill>
                  <a:srgbClr val="02080A"/>
                </a:solidFill>
                <a:latin typeface="华文中宋" pitchFamily="2" charset="-122"/>
                <a:ea typeface="华文中宋" pitchFamily="2" charset="-122"/>
              </a:rPr>
              <a:t>2</a:t>
            </a:r>
            <a:r>
              <a:rPr kumimoji="1" lang="zh-CN" altLang="en-US" sz="2800">
                <a:solidFill>
                  <a:srgbClr val="02080A"/>
                </a:solidFill>
                <a:latin typeface="华文中宋" pitchFamily="2" charset="-122"/>
                <a:ea typeface="华文中宋" pitchFamily="2" charset="-122"/>
              </a:rPr>
              <a:t>）创新马克思主义是因为真理具有相对性</a:t>
            </a:r>
          </a:p>
          <a:p>
            <a:pPr>
              <a:lnSpc>
                <a:spcPct val="130000"/>
              </a:lnSpc>
              <a:spcBef>
                <a:spcPct val="50000"/>
              </a:spcBef>
            </a:pPr>
            <a:r>
              <a:rPr kumimoji="1" lang="zh-CN" altLang="en-US" sz="2800">
                <a:solidFill>
                  <a:srgbClr val="02080A"/>
                </a:solidFill>
                <a:latin typeface="华文中宋" pitchFamily="2" charset="-122"/>
                <a:ea typeface="华文中宋" pitchFamily="2" charset="-122"/>
              </a:rPr>
              <a:t>（</a:t>
            </a:r>
            <a:r>
              <a:rPr kumimoji="1" lang="en-US" altLang="zh-CN" sz="2800">
                <a:solidFill>
                  <a:srgbClr val="02080A"/>
                </a:solidFill>
                <a:latin typeface="华文中宋" pitchFamily="2" charset="-122"/>
                <a:ea typeface="华文中宋" pitchFamily="2" charset="-122"/>
              </a:rPr>
              <a:t>3</a:t>
            </a:r>
            <a:r>
              <a:rPr kumimoji="1" lang="zh-CN" altLang="en-US" sz="2800">
                <a:solidFill>
                  <a:srgbClr val="02080A"/>
                </a:solidFill>
                <a:latin typeface="华文中宋" pitchFamily="2" charset="-122"/>
                <a:ea typeface="华文中宋" pitchFamily="2" charset="-122"/>
              </a:rPr>
              <a:t>）马克思主义的生命力在于创新</a:t>
            </a:r>
          </a:p>
          <a:p>
            <a:pPr>
              <a:lnSpc>
                <a:spcPct val="130000"/>
              </a:lnSpc>
              <a:spcBef>
                <a:spcPct val="50000"/>
              </a:spcBef>
            </a:pPr>
            <a:r>
              <a:rPr kumimoji="1" lang="zh-CN" altLang="en-US" sz="2800">
                <a:solidFill>
                  <a:srgbClr val="02080A"/>
                </a:solidFill>
                <a:latin typeface="华文中宋" pitchFamily="2" charset="-122"/>
                <a:ea typeface="华文中宋" pitchFamily="2" charset="-122"/>
              </a:rPr>
              <a:t>（</a:t>
            </a:r>
            <a:r>
              <a:rPr kumimoji="1" lang="en-US" altLang="zh-CN" sz="2800">
                <a:solidFill>
                  <a:srgbClr val="02080A"/>
                </a:solidFill>
                <a:latin typeface="华文中宋" pitchFamily="2" charset="-122"/>
                <a:ea typeface="华文中宋" pitchFamily="2" charset="-122"/>
              </a:rPr>
              <a:t>4</a:t>
            </a:r>
            <a:r>
              <a:rPr kumimoji="1" lang="zh-CN" altLang="en-US" sz="2800">
                <a:solidFill>
                  <a:srgbClr val="02080A"/>
                </a:solidFill>
                <a:latin typeface="华文中宋" pitchFamily="2" charset="-122"/>
                <a:ea typeface="华文中宋" pitchFamily="2" charset="-122"/>
              </a:rPr>
              <a:t>）重视理论创新必须反对把马克思主义教条化</a:t>
            </a:r>
            <a:endParaRPr kumimoji="1" lang="en-US" altLang="zh-CN" sz="2800">
              <a:solidFill>
                <a:srgbClr val="02080A"/>
              </a:solidFill>
              <a:latin typeface="华文中宋" pitchFamily="2" charset="-122"/>
              <a:ea typeface="华文中宋" pitchFamily="2" charset="-122"/>
            </a:endParaRPr>
          </a:p>
        </p:txBody>
      </p:sp>
    </p:spTree>
  </p:cSld>
  <p:clrMapOvr>
    <a:masterClrMapping/>
  </p:clrMapOvr>
  <p:transition spd="slow">
    <p:pull dir="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755650" y="981075"/>
            <a:ext cx="5473700" cy="641350"/>
          </a:xfrm>
          <a:prstGeom prst="rect">
            <a:avLst/>
          </a:prstGeom>
          <a:noFill/>
          <a:ln w="9525">
            <a:noFill/>
            <a:miter lim="800000"/>
            <a:headEnd/>
            <a:tailEnd/>
          </a:ln>
        </p:spPr>
        <p:txBody>
          <a:bodyPr>
            <a:spAutoFit/>
          </a:bodyPr>
          <a:lstStyle/>
          <a:p>
            <a:pPr>
              <a:spcBef>
                <a:spcPct val="50000"/>
              </a:spcBef>
            </a:pPr>
            <a:r>
              <a:rPr kumimoji="1" lang="zh-CN" altLang="en-US" sz="3600" b="1">
                <a:solidFill>
                  <a:schemeClr val="bg1"/>
                </a:solidFill>
                <a:latin typeface="Times New Roman" pitchFamily="18" charset="0"/>
                <a:ea typeface="华文中宋" pitchFamily="2" charset="-122"/>
              </a:rPr>
              <a:t>三、认识世界和改造世界</a:t>
            </a:r>
            <a:endParaRPr kumimoji="1" lang="en-US" altLang="zh-CN" sz="3600" b="1">
              <a:solidFill>
                <a:schemeClr val="bg1"/>
              </a:solidFill>
              <a:latin typeface="Times New Roman" pitchFamily="18" charset="0"/>
              <a:ea typeface="华文中宋" pitchFamily="2" charset="-122"/>
            </a:endParaRPr>
          </a:p>
        </p:txBody>
      </p:sp>
      <p:sp>
        <p:nvSpPr>
          <p:cNvPr id="61443" name="Text Box 5"/>
          <p:cNvSpPr txBox="1">
            <a:spLocks noChangeArrowheads="1"/>
          </p:cNvSpPr>
          <p:nvPr/>
        </p:nvSpPr>
        <p:spPr bwMode="auto">
          <a:xfrm>
            <a:off x="900113" y="1844675"/>
            <a:ext cx="7559675" cy="1751013"/>
          </a:xfrm>
          <a:prstGeom prst="rect">
            <a:avLst/>
          </a:prstGeom>
          <a:noFill/>
          <a:ln w="9525">
            <a:noFill/>
            <a:miter lim="800000"/>
            <a:headEnd/>
            <a:tailEnd/>
          </a:ln>
        </p:spPr>
        <p:txBody>
          <a:bodyPr>
            <a:spAutoFit/>
          </a:bodyPr>
          <a:lstStyle/>
          <a:p>
            <a:pPr>
              <a:lnSpc>
                <a:spcPct val="160000"/>
              </a:lnSpc>
              <a:spcBef>
                <a:spcPct val="50000"/>
              </a:spcBef>
            </a:pPr>
            <a:r>
              <a:rPr kumimoji="1" lang="en-US" altLang="zh-CN" sz="3600">
                <a:solidFill>
                  <a:schemeClr val="folHlink"/>
                </a:solidFill>
                <a:latin typeface="华文中宋" pitchFamily="2" charset="-122"/>
                <a:ea typeface="华文中宋" pitchFamily="2" charset="-122"/>
              </a:rPr>
              <a:t> </a:t>
            </a:r>
            <a:r>
              <a:rPr kumimoji="1" lang="en-US" altLang="zh-CN" sz="3200">
                <a:solidFill>
                  <a:srgbClr val="02080A"/>
                </a:solidFill>
                <a:latin typeface="华文中宋" pitchFamily="2" charset="-122"/>
                <a:ea typeface="华文中宋" pitchFamily="2" charset="-122"/>
              </a:rPr>
              <a:t>1</a:t>
            </a:r>
            <a:r>
              <a:rPr kumimoji="1" lang="zh-CN" altLang="en-US" sz="3200">
                <a:solidFill>
                  <a:srgbClr val="02080A"/>
                </a:solidFill>
                <a:latin typeface="华文中宋" pitchFamily="2" charset="-122"/>
                <a:ea typeface="华文中宋" pitchFamily="2" charset="-122"/>
              </a:rPr>
              <a:t>、坚持认识与实践的统一，归根结底是要将认识世界和改造世界结合起来。</a:t>
            </a:r>
            <a:endParaRPr kumimoji="1" lang="en-US" altLang="zh-CN" sz="3200">
              <a:solidFill>
                <a:srgbClr val="02080A"/>
              </a:solidFill>
              <a:latin typeface="华文中宋" pitchFamily="2" charset="-122"/>
              <a:ea typeface="华文中宋" pitchFamily="2" charset="-122"/>
            </a:endParaRPr>
          </a:p>
        </p:txBody>
      </p:sp>
      <p:sp>
        <p:nvSpPr>
          <p:cNvPr id="61444" name="Text Box 10"/>
          <p:cNvSpPr txBox="1">
            <a:spLocks noChangeArrowheads="1"/>
          </p:cNvSpPr>
          <p:nvPr/>
        </p:nvSpPr>
        <p:spPr bwMode="auto">
          <a:xfrm>
            <a:off x="4067175" y="4005263"/>
            <a:ext cx="1657350" cy="519112"/>
          </a:xfrm>
          <a:prstGeom prst="rect">
            <a:avLst/>
          </a:prstGeom>
          <a:noFill/>
          <a:ln w="9525">
            <a:noFill/>
            <a:miter lim="800000"/>
            <a:headEnd/>
            <a:tailEnd/>
          </a:ln>
        </p:spPr>
        <p:txBody>
          <a:bodyPr>
            <a:spAutoFit/>
          </a:bodyPr>
          <a:lstStyle/>
          <a:p>
            <a:pPr>
              <a:spcBef>
                <a:spcPct val="50000"/>
              </a:spcBef>
            </a:pPr>
            <a:r>
              <a:rPr kumimoji="1" lang="zh-CN" altLang="en-US" sz="2800">
                <a:solidFill>
                  <a:srgbClr val="000000"/>
                </a:solidFill>
                <a:latin typeface="Times New Roman" pitchFamily="18" charset="0"/>
                <a:ea typeface="华文中宋" pitchFamily="2" charset="-122"/>
              </a:rPr>
              <a:t>解释世界</a:t>
            </a:r>
          </a:p>
        </p:txBody>
      </p:sp>
      <p:sp>
        <p:nvSpPr>
          <p:cNvPr id="61445" name="Text Box 11"/>
          <p:cNvSpPr txBox="1">
            <a:spLocks noChangeArrowheads="1"/>
          </p:cNvSpPr>
          <p:nvPr/>
        </p:nvSpPr>
        <p:spPr bwMode="auto">
          <a:xfrm>
            <a:off x="4067175" y="5373688"/>
            <a:ext cx="1800225" cy="519112"/>
          </a:xfrm>
          <a:prstGeom prst="rect">
            <a:avLst/>
          </a:prstGeom>
          <a:noFill/>
          <a:ln w="9525">
            <a:noFill/>
            <a:miter lim="800000"/>
            <a:headEnd/>
            <a:tailEnd/>
          </a:ln>
        </p:spPr>
        <p:txBody>
          <a:bodyPr>
            <a:spAutoFit/>
          </a:bodyPr>
          <a:lstStyle/>
          <a:p>
            <a:pPr>
              <a:spcBef>
                <a:spcPct val="50000"/>
              </a:spcBef>
            </a:pPr>
            <a:r>
              <a:rPr kumimoji="1" lang="zh-CN" altLang="en-US" sz="2800">
                <a:solidFill>
                  <a:srgbClr val="000000"/>
                </a:solidFill>
                <a:latin typeface="Times New Roman" pitchFamily="18" charset="0"/>
                <a:ea typeface="华文中宋" pitchFamily="2" charset="-122"/>
              </a:rPr>
              <a:t>改造世界</a:t>
            </a:r>
          </a:p>
        </p:txBody>
      </p:sp>
      <p:sp>
        <p:nvSpPr>
          <p:cNvPr id="61446" name="Text Box 13"/>
          <p:cNvSpPr txBox="1">
            <a:spLocks noChangeArrowheads="1"/>
          </p:cNvSpPr>
          <p:nvPr/>
        </p:nvSpPr>
        <p:spPr bwMode="auto">
          <a:xfrm>
            <a:off x="1116013" y="4724400"/>
            <a:ext cx="2087562" cy="519113"/>
          </a:xfrm>
          <a:prstGeom prst="rect">
            <a:avLst/>
          </a:prstGeom>
          <a:noFill/>
          <a:ln w="9525">
            <a:noFill/>
            <a:miter lim="800000"/>
            <a:headEnd/>
            <a:tailEnd/>
          </a:ln>
        </p:spPr>
        <p:txBody>
          <a:bodyPr>
            <a:spAutoFit/>
          </a:bodyPr>
          <a:lstStyle/>
          <a:p>
            <a:pPr>
              <a:spcBef>
                <a:spcPct val="50000"/>
              </a:spcBef>
            </a:pPr>
            <a:r>
              <a:rPr kumimoji="1" lang="zh-CN" altLang="en-US" sz="2800">
                <a:solidFill>
                  <a:srgbClr val="000000"/>
                </a:solidFill>
                <a:latin typeface="Times New Roman" pitchFamily="18" charset="0"/>
                <a:ea typeface="华文中宋" pitchFamily="2" charset="-122"/>
              </a:rPr>
              <a:t>认识的任务</a:t>
            </a:r>
          </a:p>
        </p:txBody>
      </p:sp>
      <p:sp>
        <p:nvSpPr>
          <p:cNvPr id="61447" name="AutoShape 15"/>
          <p:cNvSpPr>
            <a:spLocks noChangeArrowheads="1"/>
          </p:cNvSpPr>
          <p:nvPr/>
        </p:nvSpPr>
        <p:spPr bwMode="auto">
          <a:xfrm rot="-1577227">
            <a:off x="3001963" y="4579938"/>
            <a:ext cx="1035050" cy="147637"/>
          </a:xfrm>
          <a:prstGeom prst="notchedRightArrow">
            <a:avLst>
              <a:gd name="adj1" fmla="val 50000"/>
              <a:gd name="adj2" fmla="val 175269"/>
            </a:avLst>
          </a:prstGeom>
          <a:solidFill>
            <a:schemeClr val="accent1"/>
          </a:solidFill>
          <a:ln w="9525">
            <a:solidFill>
              <a:schemeClr val="tx1"/>
            </a:solidFill>
            <a:miter lim="800000"/>
            <a:headEnd/>
            <a:tailEnd/>
          </a:ln>
        </p:spPr>
        <p:txBody>
          <a:bodyPr wrap="none" anchor="ctr"/>
          <a:lstStyle/>
          <a:p>
            <a:endParaRPr lang="zh-CN" altLang="en-US"/>
          </a:p>
        </p:txBody>
      </p:sp>
      <p:sp>
        <p:nvSpPr>
          <p:cNvPr id="61448" name="AutoShape 16"/>
          <p:cNvSpPr>
            <a:spLocks noChangeArrowheads="1"/>
          </p:cNvSpPr>
          <p:nvPr/>
        </p:nvSpPr>
        <p:spPr bwMode="auto">
          <a:xfrm rot="5400000">
            <a:off x="4391819" y="4906169"/>
            <a:ext cx="792163" cy="142875"/>
          </a:xfrm>
          <a:prstGeom prst="notchedRightArrow">
            <a:avLst>
              <a:gd name="adj1" fmla="val 50000"/>
              <a:gd name="adj2" fmla="val 138611"/>
            </a:avLst>
          </a:prstGeom>
          <a:solidFill>
            <a:srgbClr val="FFFF00"/>
          </a:solidFill>
          <a:ln w="9525">
            <a:solidFill>
              <a:srgbClr val="F04A08"/>
            </a:solidFill>
            <a:miter lim="800000"/>
            <a:headEnd/>
            <a:tailEnd/>
          </a:ln>
        </p:spPr>
        <p:txBody>
          <a:bodyPr wrap="none" anchor="ctr"/>
          <a:lstStyle/>
          <a:p>
            <a:endParaRPr lang="zh-CN" altLang="en-US"/>
          </a:p>
        </p:txBody>
      </p:sp>
      <p:sp>
        <p:nvSpPr>
          <p:cNvPr id="61449" name="AutoShape 17"/>
          <p:cNvSpPr>
            <a:spLocks noChangeArrowheads="1"/>
          </p:cNvSpPr>
          <p:nvPr/>
        </p:nvSpPr>
        <p:spPr bwMode="auto">
          <a:xfrm rot="1274456">
            <a:off x="3046413" y="5297488"/>
            <a:ext cx="1008062" cy="158750"/>
          </a:xfrm>
          <a:prstGeom prst="notchedRightArrow">
            <a:avLst>
              <a:gd name="adj1" fmla="val 50000"/>
              <a:gd name="adj2" fmla="val 158750"/>
            </a:avLst>
          </a:prstGeom>
          <a:solidFill>
            <a:schemeClr val="accent1"/>
          </a:solidFill>
          <a:ln w="9525">
            <a:solidFill>
              <a:schemeClr val="tx1"/>
            </a:solidFill>
            <a:miter lim="800000"/>
            <a:headEnd/>
            <a:tailEnd/>
          </a:ln>
        </p:spPr>
        <p:txBody>
          <a:bodyPr wrap="none" anchor="ctr"/>
          <a:lstStyle/>
          <a:p>
            <a:endParaRPr lang="zh-CN" altLang="en-US"/>
          </a:p>
        </p:txBody>
      </p:sp>
      <p:sp>
        <p:nvSpPr>
          <p:cNvPr id="61450" name="AutoShape 18"/>
          <p:cNvSpPr>
            <a:spLocks noChangeArrowheads="1"/>
          </p:cNvSpPr>
          <p:nvPr/>
        </p:nvSpPr>
        <p:spPr bwMode="auto">
          <a:xfrm>
            <a:off x="5724525" y="4221163"/>
            <a:ext cx="863600" cy="144462"/>
          </a:xfrm>
          <a:custGeom>
            <a:avLst/>
            <a:gdLst>
              <a:gd name="T0" fmla="*/ 1035360390 w 21600"/>
              <a:gd name="T1" fmla="*/ 0 h 21600"/>
              <a:gd name="T2" fmla="*/ 0 w 21600"/>
              <a:gd name="T3" fmla="*/ 3230899 h 21600"/>
              <a:gd name="T4" fmla="*/ 1035360390 w 21600"/>
              <a:gd name="T5" fmla="*/ 6461798 h 21600"/>
              <a:gd name="T6" fmla="*/ 1380480733 w 21600"/>
              <a:gd name="T7" fmla="*/ 32308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zh-CN" altLang="en-US"/>
          </a:p>
        </p:txBody>
      </p:sp>
      <p:sp>
        <p:nvSpPr>
          <p:cNvPr id="61451" name="Text Box 19"/>
          <p:cNvSpPr txBox="1">
            <a:spLocks noChangeArrowheads="1"/>
          </p:cNvSpPr>
          <p:nvPr/>
        </p:nvSpPr>
        <p:spPr bwMode="auto">
          <a:xfrm>
            <a:off x="6804025" y="4005263"/>
            <a:ext cx="1800225" cy="519112"/>
          </a:xfrm>
          <a:prstGeom prst="rect">
            <a:avLst/>
          </a:prstGeom>
          <a:noFill/>
          <a:ln w="9525">
            <a:noFill/>
            <a:miter lim="800000"/>
            <a:headEnd/>
            <a:tailEnd/>
          </a:ln>
        </p:spPr>
        <p:txBody>
          <a:bodyPr>
            <a:spAutoFit/>
          </a:bodyPr>
          <a:lstStyle/>
          <a:p>
            <a:pPr>
              <a:spcBef>
                <a:spcPct val="50000"/>
              </a:spcBef>
            </a:pPr>
            <a:r>
              <a:rPr kumimoji="1" lang="zh-CN" altLang="en-US" sz="2800">
                <a:solidFill>
                  <a:srgbClr val="000000"/>
                </a:solidFill>
                <a:latin typeface="Times New Roman" pitchFamily="18" charset="0"/>
                <a:ea typeface="华文中宋" pitchFamily="2" charset="-122"/>
              </a:rPr>
              <a:t>揭示规律</a:t>
            </a:r>
            <a:endParaRPr kumimoji="1" lang="en-US" altLang="zh-CN" sz="2800">
              <a:solidFill>
                <a:srgbClr val="000000"/>
              </a:solidFill>
              <a:latin typeface="Times New Roman" pitchFamily="18" charset="0"/>
              <a:ea typeface="华文中宋" pitchFamily="2" charset="-122"/>
            </a:endParaRPr>
          </a:p>
        </p:txBody>
      </p:sp>
      <p:sp>
        <p:nvSpPr>
          <p:cNvPr id="61452" name="AutoShape 20"/>
          <p:cNvSpPr>
            <a:spLocks noChangeArrowheads="1"/>
          </p:cNvSpPr>
          <p:nvPr/>
        </p:nvSpPr>
        <p:spPr bwMode="auto">
          <a:xfrm>
            <a:off x="5724525" y="5589588"/>
            <a:ext cx="863600" cy="144462"/>
          </a:xfrm>
          <a:custGeom>
            <a:avLst/>
            <a:gdLst>
              <a:gd name="T0" fmla="*/ 1035360390 w 21600"/>
              <a:gd name="T1" fmla="*/ 0 h 21600"/>
              <a:gd name="T2" fmla="*/ 0 w 21600"/>
              <a:gd name="T3" fmla="*/ 3230899 h 21600"/>
              <a:gd name="T4" fmla="*/ 1035360390 w 21600"/>
              <a:gd name="T5" fmla="*/ 6461798 h 21600"/>
              <a:gd name="T6" fmla="*/ 1380480733 w 21600"/>
              <a:gd name="T7" fmla="*/ 323089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p>
            <a:endParaRPr lang="zh-CN" altLang="en-US"/>
          </a:p>
        </p:txBody>
      </p:sp>
      <p:sp>
        <p:nvSpPr>
          <p:cNvPr id="61453" name="Text Box 21"/>
          <p:cNvSpPr txBox="1">
            <a:spLocks noChangeArrowheads="1"/>
          </p:cNvSpPr>
          <p:nvPr/>
        </p:nvSpPr>
        <p:spPr bwMode="auto">
          <a:xfrm>
            <a:off x="6804025" y="5373688"/>
            <a:ext cx="1800225" cy="519112"/>
          </a:xfrm>
          <a:prstGeom prst="rect">
            <a:avLst/>
          </a:prstGeom>
          <a:noFill/>
          <a:ln w="9525">
            <a:noFill/>
            <a:miter lim="800000"/>
            <a:headEnd/>
            <a:tailEnd/>
          </a:ln>
        </p:spPr>
        <p:txBody>
          <a:bodyPr>
            <a:spAutoFit/>
          </a:bodyPr>
          <a:lstStyle/>
          <a:p>
            <a:pPr>
              <a:spcBef>
                <a:spcPct val="50000"/>
              </a:spcBef>
            </a:pPr>
            <a:r>
              <a:rPr kumimoji="1" lang="zh-CN" altLang="en-US" sz="2800">
                <a:solidFill>
                  <a:srgbClr val="000000"/>
                </a:solidFill>
                <a:latin typeface="Times New Roman" pitchFamily="18" charset="0"/>
                <a:ea typeface="华文中宋" pitchFamily="2" charset="-122"/>
              </a:rPr>
              <a:t>指导实践</a:t>
            </a:r>
            <a:endParaRPr kumimoji="1" lang="en-US" altLang="zh-CN" sz="2800">
              <a:solidFill>
                <a:srgbClr val="000000"/>
              </a:solidFill>
              <a:latin typeface="Times New Roman" pitchFamily="18" charset="0"/>
              <a:ea typeface="华文中宋" pitchFamily="2" charset="-122"/>
            </a:endParaRPr>
          </a:p>
        </p:txBody>
      </p:sp>
      <p:sp>
        <p:nvSpPr>
          <p:cNvPr id="61454" name="AutoShape 22"/>
          <p:cNvSpPr>
            <a:spLocks noChangeArrowheads="1"/>
          </p:cNvSpPr>
          <p:nvPr/>
        </p:nvSpPr>
        <p:spPr bwMode="auto">
          <a:xfrm rot="5400000">
            <a:off x="7127081" y="4906169"/>
            <a:ext cx="792163" cy="142875"/>
          </a:xfrm>
          <a:prstGeom prst="notchedRightArrow">
            <a:avLst>
              <a:gd name="adj1" fmla="val 50000"/>
              <a:gd name="adj2" fmla="val 138611"/>
            </a:avLst>
          </a:prstGeom>
          <a:solidFill>
            <a:srgbClr val="FFFF00"/>
          </a:solidFill>
          <a:ln w="9525">
            <a:solidFill>
              <a:srgbClr val="F04A08"/>
            </a:solidFill>
            <a:miter lim="800000"/>
            <a:headEnd/>
            <a:tailEnd/>
          </a:ln>
        </p:spPr>
        <p:txBody>
          <a:bodyPr wrap="none" anchor="ctr"/>
          <a:lstStyle/>
          <a:p>
            <a:endParaRPr lang="zh-CN" altLang="en-US"/>
          </a:p>
        </p:txBody>
      </p:sp>
    </p:spTree>
  </p:cSld>
  <p:clrMapOvr>
    <a:masterClrMapping/>
  </p:clrMapOvr>
  <p:transition spd="slow">
    <p:pull dir="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468313" y="1989138"/>
            <a:ext cx="8208962" cy="2919412"/>
          </a:xfrm>
          <a:prstGeom prst="rect">
            <a:avLst/>
          </a:prstGeom>
          <a:noFill/>
          <a:ln w="9525">
            <a:noFill/>
            <a:miter lim="800000"/>
            <a:headEnd/>
            <a:tailEnd/>
          </a:ln>
        </p:spPr>
        <p:txBody>
          <a:bodyPr>
            <a:spAutoFit/>
          </a:bodyPr>
          <a:lstStyle/>
          <a:p>
            <a:pPr>
              <a:lnSpc>
                <a:spcPct val="160000"/>
              </a:lnSpc>
              <a:spcBef>
                <a:spcPct val="50000"/>
              </a:spcBef>
            </a:pPr>
            <a:r>
              <a:rPr kumimoji="1" lang="zh-CN" altLang="en-US" sz="3200">
                <a:solidFill>
                  <a:schemeClr val="folHlink"/>
                </a:solidFill>
                <a:latin typeface="华文中宋" pitchFamily="2" charset="-122"/>
                <a:ea typeface="华文中宋" pitchFamily="2" charset="-122"/>
              </a:rPr>
              <a:t>   </a:t>
            </a:r>
            <a:r>
              <a:rPr kumimoji="1" lang="zh-CN" altLang="en-US" sz="2800">
                <a:solidFill>
                  <a:srgbClr val="02080A"/>
                </a:solidFill>
                <a:latin typeface="华文中宋" pitchFamily="2" charset="-122"/>
                <a:ea typeface="华文中宋" pitchFamily="2" charset="-122"/>
              </a:rPr>
              <a:t>认识世界和改造世界是相互依赖、相互制约，是辩证统一的。前者是前提，后者是归宿。认识世界和改造世界的辩证统一，决定了理论与实践必须相结合。</a:t>
            </a:r>
            <a:endParaRPr kumimoji="1" lang="en-US" altLang="zh-CN" sz="2800">
              <a:solidFill>
                <a:srgbClr val="02080A"/>
              </a:solidFill>
              <a:latin typeface="华文中宋" pitchFamily="2" charset="-122"/>
              <a:ea typeface="华文中宋" pitchFamily="2" charset="-122"/>
            </a:endParaRPr>
          </a:p>
        </p:txBody>
      </p:sp>
      <p:sp>
        <p:nvSpPr>
          <p:cNvPr id="62467" name="Text Box 5"/>
          <p:cNvSpPr txBox="1">
            <a:spLocks noChangeArrowheads="1"/>
          </p:cNvSpPr>
          <p:nvPr/>
        </p:nvSpPr>
        <p:spPr bwMode="auto">
          <a:xfrm>
            <a:off x="611188" y="908050"/>
            <a:ext cx="6624637" cy="579438"/>
          </a:xfrm>
          <a:prstGeom prst="rect">
            <a:avLst/>
          </a:prstGeom>
          <a:noFill/>
          <a:ln w="9525">
            <a:noFill/>
            <a:miter lim="800000"/>
            <a:headEnd/>
            <a:tailEnd/>
          </a:ln>
        </p:spPr>
        <p:txBody>
          <a:bodyPr>
            <a:spAutoFit/>
          </a:bodyPr>
          <a:lstStyle/>
          <a:p>
            <a:pPr>
              <a:spcBef>
                <a:spcPct val="50000"/>
              </a:spcBef>
            </a:pPr>
            <a:r>
              <a:rPr kumimoji="1" lang="en-US" altLang="zh-CN" sz="3200" b="1">
                <a:solidFill>
                  <a:srgbClr val="02080A"/>
                </a:solidFill>
                <a:latin typeface="华文中宋" pitchFamily="2" charset="-122"/>
                <a:ea typeface="华文中宋" pitchFamily="2" charset="-122"/>
              </a:rPr>
              <a:t>2</a:t>
            </a:r>
            <a:r>
              <a:rPr kumimoji="1" lang="zh-CN" altLang="en-US" sz="3200" b="1">
                <a:solidFill>
                  <a:srgbClr val="02080A"/>
                </a:solidFill>
                <a:latin typeface="华文中宋" pitchFamily="2" charset="-122"/>
                <a:ea typeface="华文中宋" pitchFamily="2" charset="-122"/>
              </a:rPr>
              <a:t>、认识世界和改造世界的辩证关系</a:t>
            </a:r>
          </a:p>
        </p:txBody>
      </p:sp>
    </p:spTree>
  </p:cSld>
  <p:clrMapOvr>
    <a:masterClrMapping/>
  </p:clrMapOvr>
  <p:transition spd="slow">
    <p:pull dir="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900113" y="908050"/>
            <a:ext cx="7127875" cy="579438"/>
          </a:xfrm>
          <a:prstGeom prst="rect">
            <a:avLst/>
          </a:prstGeom>
          <a:noFill/>
          <a:ln w="9525">
            <a:noFill/>
            <a:miter lim="800000"/>
            <a:headEnd/>
            <a:tailEnd/>
          </a:ln>
        </p:spPr>
        <p:txBody>
          <a:bodyPr>
            <a:spAutoFit/>
          </a:bodyPr>
          <a:lstStyle/>
          <a:p>
            <a:pPr>
              <a:spcBef>
                <a:spcPct val="50000"/>
              </a:spcBef>
            </a:pPr>
            <a:r>
              <a:rPr kumimoji="1" lang="en-US" altLang="zh-CN" sz="3200">
                <a:solidFill>
                  <a:srgbClr val="02080A"/>
                </a:solidFill>
                <a:latin typeface="华文中宋" pitchFamily="2" charset="-122"/>
                <a:ea typeface="华文中宋" pitchFamily="2" charset="-122"/>
              </a:rPr>
              <a:t>3</a:t>
            </a:r>
            <a:r>
              <a:rPr kumimoji="1" lang="zh-CN" altLang="en-US" sz="3200">
                <a:solidFill>
                  <a:srgbClr val="02080A"/>
                </a:solidFill>
                <a:latin typeface="华文中宋" pitchFamily="2" charset="-122"/>
                <a:ea typeface="华文中宋" pitchFamily="2" charset="-122"/>
              </a:rPr>
              <a:t>、对认识世界和改造世界过程的理解</a:t>
            </a:r>
            <a:endParaRPr kumimoji="1" lang="en-US" altLang="zh-CN" sz="3200">
              <a:solidFill>
                <a:srgbClr val="02080A"/>
              </a:solidFill>
              <a:latin typeface="华文中宋" pitchFamily="2" charset="-122"/>
              <a:ea typeface="华文中宋" pitchFamily="2" charset="-122"/>
            </a:endParaRPr>
          </a:p>
        </p:txBody>
      </p:sp>
      <p:sp>
        <p:nvSpPr>
          <p:cNvPr id="63491" name="Text Box 5"/>
          <p:cNvSpPr txBox="1">
            <a:spLocks noChangeArrowheads="1"/>
          </p:cNvSpPr>
          <p:nvPr/>
        </p:nvSpPr>
        <p:spPr bwMode="auto">
          <a:xfrm>
            <a:off x="900113" y="1773238"/>
            <a:ext cx="7632700" cy="1289050"/>
          </a:xfrm>
          <a:prstGeom prst="rect">
            <a:avLst/>
          </a:prstGeom>
          <a:noFill/>
          <a:ln w="9525">
            <a:noFill/>
            <a:miter lim="800000"/>
            <a:headEnd/>
            <a:tailEnd/>
          </a:ln>
        </p:spPr>
        <p:txBody>
          <a:bodyPr>
            <a:spAutoFit/>
          </a:bodyPr>
          <a:lstStyle/>
          <a:p>
            <a:pPr>
              <a:lnSpc>
                <a:spcPct val="140000"/>
              </a:lnSpc>
              <a:spcBef>
                <a:spcPct val="50000"/>
              </a:spcBef>
            </a:pPr>
            <a:r>
              <a:rPr kumimoji="1" lang="zh-CN" altLang="en-US" sz="2800">
                <a:solidFill>
                  <a:srgbClr val="02080A"/>
                </a:solidFill>
                <a:latin typeface="华文中宋" pitchFamily="2" charset="-122"/>
                <a:ea typeface="华文中宋" pitchFamily="2" charset="-122"/>
              </a:rPr>
              <a:t>（</a:t>
            </a:r>
            <a:r>
              <a:rPr kumimoji="1" lang="en-US" altLang="zh-CN" sz="2800">
                <a:solidFill>
                  <a:srgbClr val="02080A"/>
                </a:solidFill>
                <a:latin typeface="华文中宋" pitchFamily="2" charset="-122"/>
                <a:ea typeface="华文中宋" pitchFamily="2" charset="-122"/>
              </a:rPr>
              <a:t>1</a:t>
            </a:r>
            <a:r>
              <a:rPr kumimoji="1" lang="zh-CN" altLang="en-US" sz="2800">
                <a:solidFill>
                  <a:srgbClr val="02080A"/>
                </a:solidFill>
                <a:latin typeface="华文中宋" pitchFamily="2" charset="-122"/>
                <a:ea typeface="华文中宋" pitchFamily="2" charset="-122"/>
              </a:rPr>
              <a:t>）认识世界和改造世界的过程，是认识和改造主客观世界的过程</a:t>
            </a:r>
          </a:p>
        </p:txBody>
      </p:sp>
      <p:sp>
        <p:nvSpPr>
          <p:cNvPr id="63492" name="Rectangle 77"/>
          <p:cNvSpPr>
            <a:spLocks noChangeArrowheads="1"/>
          </p:cNvSpPr>
          <p:nvPr/>
        </p:nvSpPr>
        <p:spPr bwMode="auto">
          <a:xfrm>
            <a:off x="900113" y="3213100"/>
            <a:ext cx="7775575" cy="1289050"/>
          </a:xfrm>
          <a:prstGeom prst="rect">
            <a:avLst/>
          </a:prstGeom>
          <a:noFill/>
          <a:ln w="9525">
            <a:noFill/>
            <a:miter lim="800000"/>
            <a:headEnd/>
            <a:tailEnd/>
          </a:ln>
        </p:spPr>
        <p:txBody>
          <a:bodyPr>
            <a:spAutoFit/>
          </a:bodyPr>
          <a:lstStyle/>
          <a:p>
            <a:pPr>
              <a:lnSpc>
                <a:spcPct val="140000"/>
              </a:lnSpc>
              <a:spcBef>
                <a:spcPct val="50000"/>
              </a:spcBef>
            </a:pPr>
            <a:r>
              <a:rPr kumimoji="1" lang="zh-CN" altLang="en-US" sz="2800">
                <a:solidFill>
                  <a:srgbClr val="02080A"/>
                </a:solidFill>
                <a:latin typeface="华文中宋" pitchFamily="2" charset="-122"/>
                <a:ea typeface="华文中宋" pitchFamily="2" charset="-122"/>
              </a:rPr>
              <a:t>（</a:t>
            </a:r>
            <a:r>
              <a:rPr kumimoji="1" lang="en-US" altLang="zh-CN" sz="2800">
                <a:solidFill>
                  <a:srgbClr val="02080A"/>
                </a:solidFill>
                <a:latin typeface="华文中宋" pitchFamily="2" charset="-122"/>
                <a:ea typeface="华文中宋" pitchFamily="2" charset="-122"/>
              </a:rPr>
              <a:t>2</a:t>
            </a:r>
            <a:r>
              <a:rPr kumimoji="1" lang="zh-CN" altLang="en-US" sz="2800">
                <a:solidFill>
                  <a:srgbClr val="02080A"/>
                </a:solidFill>
                <a:latin typeface="华文中宋" pitchFamily="2" charset="-122"/>
                <a:ea typeface="华文中宋" pitchFamily="2" charset="-122"/>
              </a:rPr>
              <a:t>）认识世界和改造世界的过程是一个充满矛盾的过程</a:t>
            </a:r>
          </a:p>
        </p:txBody>
      </p:sp>
      <p:sp>
        <p:nvSpPr>
          <p:cNvPr id="63493" name="Rectangle 78"/>
          <p:cNvSpPr>
            <a:spLocks noChangeArrowheads="1"/>
          </p:cNvSpPr>
          <p:nvPr/>
        </p:nvSpPr>
        <p:spPr bwMode="auto">
          <a:xfrm>
            <a:off x="1042988" y="4652963"/>
            <a:ext cx="7489825" cy="1289050"/>
          </a:xfrm>
          <a:prstGeom prst="rect">
            <a:avLst/>
          </a:prstGeom>
          <a:noFill/>
          <a:ln w="9525">
            <a:noFill/>
            <a:miter lim="800000"/>
            <a:headEnd/>
            <a:tailEnd/>
          </a:ln>
        </p:spPr>
        <p:txBody>
          <a:bodyPr>
            <a:spAutoFit/>
          </a:bodyPr>
          <a:lstStyle/>
          <a:p>
            <a:pPr>
              <a:lnSpc>
                <a:spcPct val="140000"/>
              </a:lnSpc>
              <a:spcBef>
                <a:spcPct val="50000"/>
              </a:spcBef>
            </a:pPr>
            <a:r>
              <a:rPr kumimoji="1" lang="zh-CN" altLang="en-US" sz="2800">
                <a:solidFill>
                  <a:srgbClr val="02080A"/>
                </a:solidFill>
                <a:latin typeface="华文中宋" pitchFamily="2" charset="-122"/>
                <a:ea typeface="华文中宋" pitchFamily="2" charset="-122"/>
              </a:rPr>
              <a:t>（</a:t>
            </a:r>
            <a:r>
              <a:rPr kumimoji="1" lang="en-US" altLang="zh-CN" sz="2800">
                <a:solidFill>
                  <a:srgbClr val="02080A"/>
                </a:solidFill>
                <a:latin typeface="华文中宋" pitchFamily="2" charset="-122"/>
                <a:ea typeface="华文中宋" pitchFamily="2" charset="-122"/>
              </a:rPr>
              <a:t>3</a:t>
            </a:r>
            <a:r>
              <a:rPr kumimoji="1" lang="zh-CN" altLang="en-US" sz="2800">
                <a:solidFill>
                  <a:srgbClr val="02080A"/>
                </a:solidFill>
                <a:latin typeface="华文中宋" pitchFamily="2" charset="-122"/>
                <a:ea typeface="华文中宋" pitchFamily="2" charset="-122"/>
              </a:rPr>
              <a:t>）认识世界和改造世界的过程是从必然走向自由的过程</a:t>
            </a:r>
            <a:endParaRPr kumimoji="1" lang="en-US" altLang="zh-CN" sz="2800">
              <a:solidFill>
                <a:srgbClr val="02080A"/>
              </a:solidFill>
              <a:latin typeface="华文中宋" pitchFamily="2" charset="-122"/>
              <a:ea typeface="华文中宋" pitchFamily="2" charset="-122"/>
            </a:endParaRPr>
          </a:p>
        </p:txBody>
      </p:sp>
    </p:spTree>
  </p:cSld>
  <p:clrMapOvr>
    <a:masterClrMapping/>
  </p:clrMapOvr>
  <p:transition spd="slow">
    <p:pull dir="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539750" y="981075"/>
            <a:ext cx="8353425" cy="1190625"/>
          </a:xfrm>
          <a:prstGeom prst="rect">
            <a:avLst/>
          </a:prstGeom>
          <a:noFill/>
          <a:ln w="9525">
            <a:noFill/>
            <a:miter lim="800000"/>
            <a:headEnd/>
            <a:tailEnd/>
          </a:ln>
        </p:spPr>
        <p:txBody>
          <a:bodyPr>
            <a:spAutoFit/>
          </a:bodyPr>
          <a:lstStyle/>
          <a:p>
            <a:pPr>
              <a:spcBef>
                <a:spcPct val="50000"/>
              </a:spcBef>
            </a:pPr>
            <a:r>
              <a:rPr kumimoji="1" lang="zh-CN" altLang="en-US" sz="3600" b="1">
                <a:solidFill>
                  <a:schemeClr val="bg1"/>
                </a:solidFill>
                <a:latin typeface="Times New Roman" pitchFamily="18" charset="0"/>
                <a:ea typeface="华文中宋" pitchFamily="2" charset="-122"/>
              </a:rPr>
              <a:t>认识世界和改造世界辩证关系原理的理论启示</a:t>
            </a:r>
          </a:p>
        </p:txBody>
      </p:sp>
      <p:sp>
        <p:nvSpPr>
          <p:cNvPr id="64515" name="Text Box 5"/>
          <p:cNvSpPr txBox="1">
            <a:spLocks noChangeArrowheads="1"/>
          </p:cNvSpPr>
          <p:nvPr/>
        </p:nvSpPr>
        <p:spPr bwMode="auto">
          <a:xfrm>
            <a:off x="1835150" y="2276475"/>
            <a:ext cx="5400675" cy="3300413"/>
          </a:xfrm>
          <a:prstGeom prst="rect">
            <a:avLst/>
          </a:prstGeom>
          <a:noFill/>
          <a:ln w="9525">
            <a:noFill/>
            <a:miter lim="800000"/>
            <a:headEnd/>
            <a:tailEnd/>
          </a:ln>
        </p:spPr>
        <p:txBody>
          <a:bodyPr>
            <a:spAutoFit/>
          </a:bodyPr>
          <a:lstStyle/>
          <a:p>
            <a:pPr>
              <a:lnSpc>
                <a:spcPct val="150000"/>
              </a:lnSpc>
              <a:spcBef>
                <a:spcPct val="50000"/>
              </a:spcBef>
            </a:pPr>
            <a:r>
              <a:rPr lang="zh-CN" altLang="en-US" sz="2800">
                <a:solidFill>
                  <a:srgbClr val="02080A"/>
                </a:solidFill>
              </a:rPr>
              <a:t>第一，投身实践，认识必然；</a:t>
            </a:r>
          </a:p>
          <a:p>
            <a:pPr>
              <a:lnSpc>
                <a:spcPct val="150000"/>
              </a:lnSpc>
              <a:spcBef>
                <a:spcPct val="50000"/>
              </a:spcBef>
            </a:pPr>
            <a:r>
              <a:rPr lang="zh-CN" altLang="en-US" sz="2800">
                <a:solidFill>
                  <a:srgbClr val="02080A"/>
                </a:solidFill>
              </a:rPr>
              <a:t>第二，终身学习，改造自我；</a:t>
            </a:r>
          </a:p>
          <a:p>
            <a:pPr>
              <a:lnSpc>
                <a:spcPct val="150000"/>
              </a:lnSpc>
              <a:spcBef>
                <a:spcPct val="50000"/>
              </a:spcBef>
            </a:pPr>
            <a:r>
              <a:rPr lang="zh-CN" altLang="en-US" sz="2800">
                <a:solidFill>
                  <a:srgbClr val="02080A"/>
                </a:solidFill>
              </a:rPr>
              <a:t>第三，化解矛盾，创建和谐；</a:t>
            </a:r>
          </a:p>
          <a:p>
            <a:pPr>
              <a:lnSpc>
                <a:spcPct val="150000"/>
              </a:lnSpc>
              <a:spcBef>
                <a:spcPct val="50000"/>
              </a:spcBef>
            </a:pPr>
            <a:r>
              <a:rPr lang="zh-CN" altLang="en-US" sz="2800">
                <a:solidFill>
                  <a:srgbClr val="02080A"/>
                </a:solidFill>
              </a:rPr>
              <a:t>第四，改造世界，造福人类。</a:t>
            </a:r>
            <a:endParaRPr lang="en-US" altLang="zh-CN" sz="2800">
              <a:solidFill>
                <a:srgbClr val="02080A"/>
              </a:solidFill>
            </a:endParaRPr>
          </a:p>
        </p:txBody>
      </p:sp>
    </p:spTree>
  </p:cSld>
  <p:clrMapOvr>
    <a:masterClrMapping/>
  </p:clrMapOvr>
  <p:transition spd="slow">
    <p:pull dir="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7" descr="DSC0451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01384" name="Text Box 8"/>
          <p:cNvSpPr txBox="1">
            <a:spLocks noChangeArrowheads="1"/>
          </p:cNvSpPr>
          <p:nvPr/>
        </p:nvSpPr>
        <p:spPr bwMode="auto">
          <a:xfrm>
            <a:off x="2627313" y="1557338"/>
            <a:ext cx="3889375" cy="1555750"/>
          </a:xfrm>
          <a:prstGeom prst="rect">
            <a:avLst/>
          </a:prstGeom>
          <a:noFill/>
          <a:ln w="9525">
            <a:noFill/>
            <a:miter lim="800000"/>
            <a:headEnd/>
            <a:tailEnd/>
          </a:ln>
        </p:spPr>
        <p:txBody>
          <a:bodyPr>
            <a:spAutoFit/>
          </a:bodyPr>
          <a:lstStyle/>
          <a:p>
            <a:pPr>
              <a:spcBef>
                <a:spcPct val="50000"/>
              </a:spcBef>
            </a:pPr>
            <a:r>
              <a:rPr kumimoji="1" lang="zh-CN" altLang="en-US" sz="9600" b="1">
                <a:solidFill>
                  <a:srgbClr val="F04A08"/>
                </a:solidFill>
                <a:latin typeface="隶书" pitchFamily="49" charset="-122"/>
                <a:ea typeface="隶书" pitchFamily="49" charset="-122"/>
              </a:rPr>
              <a:t>谢 谢</a:t>
            </a: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43200000">
                                      <p:cBhvr>
                                        <p:cTn id="6" dur="2000" fill="hold"/>
                                        <p:tgtEl>
                                          <p:spTgt spid="10138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42910" y="285728"/>
            <a:ext cx="8229600" cy="1143000"/>
          </a:xfrm>
        </p:spPr>
        <p:txBody>
          <a:bodyPr/>
          <a:lstStyle/>
          <a:p>
            <a:r>
              <a:rPr kumimoji="1" lang="zh-CN" altLang="en-US" b="1" dirty="0" smtClean="0">
                <a:solidFill>
                  <a:srgbClr val="F04A08"/>
                </a:solidFill>
                <a:effectLst/>
                <a:latin typeface="楷体_GB2312" pitchFamily="49" charset="-122"/>
                <a:ea typeface="楷体_GB2312" pitchFamily="49" charset="-122"/>
              </a:rPr>
              <a:t>真理</a:t>
            </a:r>
            <a:endParaRPr lang="zh-CN" altLang="en-US" dirty="0">
              <a:effectLst/>
            </a:endParaRPr>
          </a:p>
        </p:txBody>
      </p:sp>
      <p:sp>
        <p:nvSpPr>
          <p:cNvPr id="4" name="Text Box 14"/>
          <p:cNvSpPr txBox="1">
            <a:spLocks noChangeArrowheads="1"/>
          </p:cNvSpPr>
          <p:nvPr/>
        </p:nvSpPr>
        <p:spPr bwMode="auto">
          <a:xfrm>
            <a:off x="714348" y="2071678"/>
            <a:ext cx="7786742" cy="1815882"/>
          </a:xfrm>
          <a:prstGeom prst="rect">
            <a:avLst/>
          </a:prstGeom>
          <a:noFill/>
          <a:ln w="9525">
            <a:noFill/>
            <a:miter lim="800000"/>
            <a:headEnd/>
            <a:tailEnd/>
          </a:ln>
        </p:spPr>
        <p:txBody>
          <a:bodyPr wrap="square">
            <a:spAutoFit/>
          </a:bodyPr>
          <a:lstStyle/>
          <a:p>
            <a:pPr>
              <a:spcBef>
                <a:spcPct val="50000"/>
              </a:spcBef>
            </a:pPr>
            <a:r>
              <a:rPr lang="zh-CN" altLang="en-US" sz="2800" dirty="0" smtClean="0">
                <a:solidFill>
                  <a:srgbClr val="000000"/>
                </a:solidFill>
                <a:latin typeface="楷体" pitchFamily="49" charset="-122"/>
                <a:ea typeface="楷体" pitchFamily="49" charset="-122"/>
              </a:rPr>
              <a:t>    亚里士多德认为：</a:t>
            </a:r>
            <a:r>
              <a:rPr lang="zh-CN" altLang="en-US" sz="2800" b="1" dirty="0" smtClean="0">
                <a:solidFill>
                  <a:srgbClr val="000000"/>
                </a:solidFill>
                <a:latin typeface="楷体" pitchFamily="49" charset="-122"/>
                <a:ea typeface="楷体" pitchFamily="49" charset="-122"/>
              </a:rPr>
              <a:t>真理是关于事物普遍必然性的认识。</a:t>
            </a:r>
            <a:r>
              <a:rPr lang="en-US" altLang="zh-CN" sz="2800" dirty="0" smtClean="0">
                <a:solidFill>
                  <a:srgbClr val="000000"/>
                </a:solidFill>
                <a:latin typeface="楷体" pitchFamily="49" charset="-122"/>
                <a:ea typeface="楷体" pitchFamily="49" charset="-122"/>
              </a:rPr>
              <a:t>74</a:t>
            </a:r>
            <a:r>
              <a:rPr lang="zh-CN" altLang="en-US" sz="2800" dirty="0" smtClean="0">
                <a:solidFill>
                  <a:srgbClr val="000000"/>
                </a:solidFill>
                <a:latin typeface="楷体" pitchFamily="49" charset="-122"/>
                <a:ea typeface="楷体" pitchFamily="49" charset="-122"/>
              </a:rPr>
              <a:t>“是什么说不是什么，不是什么说是什么，这是假的；是什么说是什么，不是什么则说不是什么，这是真的。”</a:t>
            </a:r>
            <a:endParaRPr lang="en-US" altLang="zh-CN" sz="2800" dirty="0" smtClean="0">
              <a:solidFill>
                <a:srgbClr val="000000"/>
              </a:solidFill>
              <a:latin typeface="楷体" pitchFamily="49" charset="-122"/>
              <a:ea typeface="楷体" pitchFamily="49" charset="-122"/>
            </a:endParaRPr>
          </a:p>
        </p:txBody>
      </p:sp>
      <p:sp>
        <p:nvSpPr>
          <p:cNvPr id="5" name="Text Box 14"/>
          <p:cNvSpPr txBox="1">
            <a:spLocks noChangeArrowheads="1"/>
          </p:cNvSpPr>
          <p:nvPr/>
        </p:nvSpPr>
        <p:spPr bwMode="auto">
          <a:xfrm>
            <a:off x="642910" y="4000504"/>
            <a:ext cx="7715304" cy="1384995"/>
          </a:xfrm>
          <a:prstGeom prst="rect">
            <a:avLst/>
          </a:prstGeom>
          <a:noFill/>
          <a:ln w="9525">
            <a:noFill/>
            <a:miter lim="800000"/>
            <a:headEnd/>
            <a:tailEnd/>
          </a:ln>
        </p:spPr>
        <p:txBody>
          <a:bodyPr wrap="square">
            <a:spAutoFit/>
          </a:bodyPr>
          <a:lstStyle/>
          <a:p>
            <a:pPr>
              <a:spcBef>
                <a:spcPct val="50000"/>
              </a:spcBef>
            </a:pPr>
            <a:r>
              <a:rPr lang="zh-CN" altLang="en-US" sz="2800" dirty="0" smtClean="0">
                <a:solidFill>
                  <a:srgbClr val="000000"/>
                </a:solidFill>
              </a:rPr>
              <a:t>    </a:t>
            </a:r>
            <a:r>
              <a:rPr lang="en-US" altLang="zh-CN" sz="2800" dirty="0" smtClean="0">
                <a:solidFill>
                  <a:srgbClr val="000000"/>
                </a:solidFill>
              </a:rPr>
              <a:t>《</a:t>
            </a:r>
            <a:r>
              <a:rPr lang="zh-CN" altLang="en-US" sz="2800" dirty="0" smtClean="0">
                <a:solidFill>
                  <a:srgbClr val="000000"/>
                </a:solidFill>
              </a:rPr>
              <a:t>道德经</a:t>
            </a:r>
            <a:r>
              <a:rPr lang="en-US" altLang="zh-CN" sz="2800" dirty="0" smtClean="0">
                <a:solidFill>
                  <a:srgbClr val="000000"/>
                </a:solidFill>
              </a:rPr>
              <a:t>》</a:t>
            </a:r>
            <a:r>
              <a:rPr lang="zh-CN" altLang="en-US" sz="2800" dirty="0" smtClean="0">
                <a:solidFill>
                  <a:srgbClr val="000000"/>
                </a:solidFill>
              </a:rPr>
              <a:t>：</a:t>
            </a:r>
            <a:r>
              <a:rPr lang="zh-CN" altLang="en-US" sz="2800" dirty="0" smtClean="0">
                <a:solidFill>
                  <a:srgbClr val="000000"/>
                </a:solidFill>
                <a:latin typeface="楷体" pitchFamily="49" charset="-122"/>
                <a:ea typeface="楷体" pitchFamily="49" charset="-122"/>
              </a:rPr>
              <a:t>“道可道，非常道。”凡是可以说的清楚，相互传授的真理，便不是真正的真理，能否相互赠送便是真理和非真理的区别。</a:t>
            </a:r>
            <a:endParaRPr lang="en-US" altLang="zh-CN" sz="2800" dirty="0" smtClean="0">
              <a:solidFill>
                <a:srgbClr val="000000"/>
              </a:solidFill>
              <a:latin typeface="楷体" pitchFamily="49" charset="-122"/>
              <a:ea typeface="楷体" pitchFamily="49" charset="-122"/>
            </a:endParaRPr>
          </a:p>
        </p:txBody>
      </p:sp>
      <p:sp>
        <p:nvSpPr>
          <p:cNvPr id="6" name="标题 1"/>
          <p:cNvSpPr txBox="1">
            <a:spLocks/>
          </p:cNvSpPr>
          <p:nvPr/>
        </p:nvSpPr>
        <p:spPr bwMode="auto">
          <a:xfrm>
            <a:off x="785786" y="1142984"/>
            <a:ext cx="3857652"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CN" altLang="en-US" sz="3200" b="1" i="0" u="none" strike="noStrike" kern="0" cap="none" spc="0" normalizeH="0" baseline="0" noProof="0" dirty="0" smtClean="0">
                <a:ln>
                  <a:noFill/>
                </a:ln>
                <a:solidFill>
                  <a:schemeClr val="accent1">
                    <a:lumMod val="75000"/>
                  </a:schemeClr>
                </a:solidFill>
                <a:effectLst/>
                <a:uLnTx/>
                <a:uFillTx/>
                <a:latin typeface="楷体_GB2312" pitchFamily="49" charset="-122"/>
                <a:ea typeface="楷体_GB2312" pitchFamily="49" charset="-122"/>
                <a:cs typeface="+mj-cs"/>
              </a:rPr>
              <a:t>什么是真理？</a:t>
            </a:r>
            <a:endParaRPr kumimoji="0" lang="zh-CN" altLang="en-US" sz="3200" b="0" i="0" u="none" strike="noStrike" kern="0" cap="none" spc="0" normalizeH="0" baseline="0" noProof="0" dirty="0">
              <a:ln>
                <a:noFill/>
              </a:ln>
              <a:solidFill>
                <a:schemeClr val="accent1">
                  <a:lumMod val="75000"/>
                </a:schemeClr>
              </a:solidFill>
              <a:effectLst/>
              <a:uLnTx/>
              <a:uFillTx/>
              <a:latin typeface="+mj-lt"/>
              <a:ea typeface="+mj-ea"/>
              <a:cs typeface="+mj-cs"/>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 Box 14"/>
          <p:cNvSpPr txBox="1">
            <a:spLocks noChangeArrowheads="1"/>
          </p:cNvSpPr>
          <p:nvPr/>
        </p:nvSpPr>
        <p:spPr bwMode="auto">
          <a:xfrm>
            <a:off x="785786" y="571480"/>
            <a:ext cx="7358114" cy="584775"/>
          </a:xfrm>
          <a:prstGeom prst="rect">
            <a:avLst/>
          </a:prstGeom>
          <a:noFill/>
          <a:ln w="9525">
            <a:noFill/>
            <a:miter lim="800000"/>
            <a:headEnd/>
            <a:tailEnd/>
          </a:ln>
        </p:spPr>
        <p:txBody>
          <a:bodyPr wrap="square">
            <a:spAutoFit/>
          </a:bodyPr>
          <a:lstStyle/>
          <a:p>
            <a:pPr>
              <a:spcBef>
                <a:spcPct val="50000"/>
              </a:spcBef>
            </a:pPr>
            <a:r>
              <a:rPr kumimoji="1" lang="zh-CN" altLang="en-US" sz="3200" b="1" dirty="0" smtClean="0">
                <a:solidFill>
                  <a:schemeClr val="accent1"/>
                </a:solidFill>
                <a:latin typeface="楷体_GB2312" pitchFamily="49" charset="-122"/>
                <a:ea typeface="楷体_GB2312" pitchFamily="49" charset="-122"/>
              </a:rPr>
              <a:t>马克思主义关于真理</a:t>
            </a:r>
            <a:r>
              <a:rPr kumimoji="1" lang="zh-CN" altLang="en-US" sz="3200" b="1" dirty="0">
                <a:solidFill>
                  <a:schemeClr val="accent1"/>
                </a:solidFill>
                <a:latin typeface="楷体_GB2312" pitchFamily="49" charset="-122"/>
                <a:ea typeface="楷体_GB2312" pitchFamily="49" charset="-122"/>
              </a:rPr>
              <a:t>的</a:t>
            </a:r>
            <a:r>
              <a:rPr kumimoji="1" lang="zh-CN" altLang="en-US" sz="3200" b="1" dirty="0" smtClean="0">
                <a:solidFill>
                  <a:schemeClr val="accent1"/>
                </a:solidFill>
                <a:latin typeface="楷体_GB2312" pitchFamily="49" charset="-122"/>
                <a:ea typeface="楷体_GB2312" pitchFamily="49" charset="-122"/>
              </a:rPr>
              <a:t>含义 </a:t>
            </a:r>
            <a:r>
              <a:rPr kumimoji="1" lang="en-US" altLang="zh-CN" sz="3200" dirty="0" smtClean="0">
                <a:solidFill>
                  <a:srgbClr val="02080A"/>
                </a:solidFill>
                <a:latin typeface="楷体_GB2312" pitchFamily="49" charset="-122"/>
                <a:ea typeface="楷体_GB2312" pitchFamily="49" charset="-122"/>
              </a:rPr>
              <a:t>p74</a:t>
            </a:r>
            <a:endParaRPr kumimoji="1" lang="zh-CN" altLang="en-US" sz="3200" b="1" dirty="0">
              <a:solidFill>
                <a:schemeClr val="accent1"/>
              </a:solidFill>
              <a:latin typeface="楷体_GB2312" pitchFamily="49" charset="-122"/>
              <a:ea typeface="楷体_GB2312" pitchFamily="49" charset="-122"/>
            </a:endParaRPr>
          </a:p>
        </p:txBody>
      </p:sp>
      <p:sp>
        <p:nvSpPr>
          <p:cNvPr id="8" name="Text Box 7"/>
          <p:cNvSpPr txBox="1">
            <a:spLocks noChangeArrowheads="1"/>
          </p:cNvSpPr>
          <p:nvPr/>
        </p:nvSpPr>
        <p:spPr bwMode="auto">
          <a:xfrm>
            <a:off x="642910" y="1571612"/>
            <a:ext cx="7572428" cy="1284006"/>
          </a:xfrm>
          <a:prstGeom prst="rect">
            <a:avLst/>
          </a:prstGeom>
          <a:noFill/>
          <a:ln>
            <a:solidFill>
              <a:srgbClr val="FF0000"/>
            </a:solidFill>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nSpc>
                <a:spcPct val="150000"/>
              </a:lnSpc>
              <a:spcBef>
                <a:spcPct val="50000"/>
              </a:spcBef>
            </a:pPr>
            <a:r>
              <a:rPr kumimoji="1" lang="zh-CN" altLang="en-US" sz="2800" b="1" dirty="0" smtClean="0">
                <a:solidFill>
                  <a:schemeClr val="hlink"/>
                </a:solidFill>
                <a:latin typeface="楷体_GB2312" pitchFamily="49" charset="-122"/>
                <a:ea typeface="楷体_GB2312" pitchFamily="49" charset="-122"/>
              </a:rPr>
              <a:t>    </a:t>
            </a:r>
            <a:r>
              <a:rPr kumimoji="1" lang="zh-CN" altLang="en-US" sz="2800" dirty="0" smtClean="0">
                <a:solidFill>
                  <a:srgbClr val="02080A"/>
                </a:solidFill>
                <a:latin typeface="楷体" pitchFamily="49" charset="-122"/>
                <a:ea typeface="楷体" pitchFamily="49" charset="-122"/>
              </a:rPr>
              <a:t>真理是标志主观与客观相符合的哲学范畴，是对</a:t>
            </a:r>
            <a:r>
              <a:rPr kumimoji="1" lang="zh-CN" altLang="en-US" sz="2800" dirty="0">
                <a:solidFill>
                  <a:srgbClr val="02080A"/>
                </a:solidFill>
                <a:latin typeface="楷体" pitchFamily="49" charset="-122"/>
                <a:ea typeface="楷体" pitchFamily="49" charset="-122"/>
              </a:rPr>
              <a:t>客观事物及其规律的</a:t>
            </a:r>
            <a:r>
              <a:rPr kumimoji="1" lang="zh-CN" altLang="en-US" sz="2800" dirty="0" smtClean="0">
                <a:solidFill>
                  <a:srgbClr val="02080A"/>
                </a:solidFill>
                <a:latin typeface="楷体" pitchFamily="49" charset="-122"/>
                <a:ea typeface="楷体" pitchFamily="49" charset="-122"/>
              </a:rPr>
              <a:t>正确反映。</a:t>
            </a:r>
            <a:endParaRPr kumimoji="1" lang="en-US" altLang="zh-CN" sz="2800" dirty="0">
              <a:solidFill>
                <a:srgbClr val="02080A"/>
              </a:solidFill>
              <a:latin typeface="楷体" pitchFamily="49" charset="-122"/>
              <a:ea typeface="楷体" pitchFamily="49" charset="-122"/>
            </a:endParaRPr>
          </a:p>
        </p:txBody>
      </p:sp>
      <p:sp>
        <p:nvSpPr>
          <p:cNvPr id="9" name="云形 8"/>
          <p:cNvSpPr/>
          <p:nvPr/>
        </p:nvSpPr>
        <p:spPr bwMode="auto">
          <a:xfrm>
            <a:off x="285720" y="3429000"/>
            <a:ext cx="1285884" cy="914400"/>
          </a:xfrm>
          <a:prstGeom prst="cloud">
            <a:avLst/>
          </a:prstGeom>
          <a:noFill/>
          <a:ln w="9525" cap="flat" cmpd="sng" algn="ctr">
            <a:solidFill>
              <a:srgbClr val="FF0000"/>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zh-CN" altLang="en-US" sz="3200" b="1" i="0" u="none" strike="noStrike" cap="none" normalizeH="0" baseline="0" dirty="0" smtClean="0">
                <a:ln>
                  <a:noFill/>
                </a:ln>
                <a:solidFill>
                  <a:srgbClr val="FF0000"/>
                </a:solidFill>
                <a:effectLst/>
                <a:latin typeface="楷体" pitchFamily="49" charset="-122"/>
                <a:ea typeface="楷体" pitchFamily="49" charset="-122"/>
              </a:rPr>
              <a:t>思考</a:t>
            </a:r>
          </a:p>
        </p:txBody>
      </p:sp>
      <p:sp>
        <p:nvSpPr>
          <p:cNvPr id="10" name="内容占位符 2"/>
          <p:cNvSpPr>
            <a:spLocks noGrp="1"/>
          </p:cNvSpPr>
          <p:nvPr>
            <p:ph idx="1"/>
          </p:nvPr>
        </p:nvSpPr>
        <p:spPr>
          <a:xfrm>
            <a:off x="428596" y="4572008"/>
            <a:ext cx="3929090" cy="685792"/>
          </a:xfrm>
        </p:spPr>
        <p:txBody>
          <a:bodyPr/>
          <a:lstStyle/>
          <a:p>
            <a:r>
              <a:rPr lang="zh-CN" altLang="en-US" dirty="0" smtClean="0">
                <a:solidFill>
                  <a:srgbClr val="000000"/>
                </a:solidFill>
                <a:effectLst/>
                <a:latin typeface="楷体" pitchFamily="49" charset="-122"/>
                <a:ea typeface="楷体" pitchFamily="49" charset="-122"/>
              </a:rPr>
              <a:t>真理和常识的关系</a:t>
            </a:r>
            <a:endParaRPr lang="zh-CN" altLang="en-US" dirty="0">
              <a:solidFill>
                <a:srgbClr val="000000"/>
              </a:solidFill>
              <a:effectLst/>
              <a:latin typeface="楷体" pitchFamily="49" charset="-122"/>
              <a:ea typeface="楷体" pitchFamily="49" charset="-122"/>
            </a:endParaRPr>
          </a:p>
        </p:txBody>
      </p:sp>
      <p:sp>
        <p:nvSpPr>
          <p:cNvPr id="6" name="Text Box 15"/>
          <p:cNvSpPr txBox="1">
            <a:spLocks noChangeArrowheads="1"/>
          </p:cNvSpPr>
          <p:nvPr/>
        </p:nvSpPr>
        <p:spPr bwMode="auto">
          <a:xfrm>
            <a:off x="4500562" y="3357562"/>
            <a:ext cx="4021766" cy="954107"/>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vert="horz" wrap="square">
            <a:spAutoFit/>
          </a:bodyPr>
          <a:lstStyle/>
          <a:p>
            <a:pPr>
              <a:lnSpc>
                <a:spcPct val="140000"/>
              </a:lnSpc>
              <a:spcBef>
                <a:spcPct val="50000"/>
              </a:spcBef>
            </a:pPr>
            <a:r>
              <a:rPr kumimoji="1" lang="zh-CN" altLang="en-US" sz="2000" dirty="0" smtClean="0">
                <a:solidFill>
                  <a:schemeClr val="accent1"/>
                </a:solidFill>
                <a:latin typeface="楷体_GB2312" pitchFamily="49" charset="-122"/>
                <a:ea typeface="楷体_GB2312" pitchFamily="49" charset="-122"/>
              </a:rPr>
              <a:t>    人有悲欢离合，月有阴晴圆缺，此事古难全。         </a:t>
            </a:r>
            <a:r>
              <a:rPr kumimoji="1" lang="en-US" altLang="zh-CN" sz="2000" dirty="0" smtClean="0">
                <a:solidFill>
                  <a:schemeClr val="accent1"/>
                </a:solidFill>
                <a:latin typeface="Times New Roman" pitchFamily="18" charset="0"/>
                <a:ea typeface="楷体_GB2312" pitchFamily="49" charset="-122"/>
              </a:rPr>
              <a:t>——</a:t>
            </a:r>
            <a:r>
              <a:rPr kumimoji="1" lang="zh-CN" altLang="en-US" sz="2000" dirty="0" smtClean="0">
                <a:solidFill>
                  <a:schemeClr val="accent1"/>
                </a:solidFill>
                <a:latin typeface="楷体_GB2312" pitchFamily="49" charset="-122"/>
                <a:ea typeface="楷体_GB2312" pitchFamily="49" charset="-122"/>
              </a:rPr>
              <a:t>苏轼</a:t>
            </a:r>
            <a:endParaRPr kumimoji="1" lang="en-US" altLang="zh-CN" sz="2000" dirty="0">
              <a:solidFill>
                <a:schemeClr val="accent1"/>
              </a:solidFill>
              <a:latin typeface="楷体_GB2312" pitchFamily="49" charset="-122"/>
              <a:ea typeface="楷体_GB2312" pitchFamily="49"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1042988" y="1573204"/>
            <a:ext cx="5400675" cy="641350"/>
          </a:xfrm>
          <a:prstGeom prst="rect">
            <a:avLst/>
          </a:prstGeom>
          <a:noFill/>
          <a:ln w="9525">
            <a:noFill/>
            <a:miter lim="800000"/>
            <a:headEnd/>
            <a:tailEnd/>
          </a:ln>
        </p:spPr>
        <p:txBody>
          <a:bodyPr>
            <a:spAutoFit/>
          </a:bodyPr>
          <a:lstStyle/>
          <a:p>
            <a:pPr>
              <a:spcBef>
                <a:spcPct val="50000"/>
              </a:spcBef>
            </a:pPr>
            <a:r>
              <a:rPr kumimoji="1" lang="en-US" altLang="zh-CN" sz="3600" b="1" dirty="0" smtClean="0">
                <a:solidFill>
                  <a:schemeClr val="accent1"/>
                </a:solidFill>
                <a:latin typeface="楷体_GB2312" pitchFamily="49" charset="-122"/>
                <a:ea typeface="楷体_GB2312" pitchFamily="49" charset="-122"/>
              </a:rPr>
              <a:t>1.</a:t>
            </a:r>
            <a:r>
              <a:rPr kumimoji="1" lang="zh-CN" altLang="en-US" sz="3600" b="1" dirty="0" smtClean="0">
                <a:solidFill>
                  <a:schemeClr val="accent1"/>
                </a:solidFill>
                <a:latin typeface="楷体_GB2312" pitchFamily="49" charset="-122"/>
                <a:ea typeface="楷体_GB2312" pitchFamily="49" charset="-122"/>
              </a:rPr>
              <a:t>真理</a:t>
            </a:r>
            <a:r>
              <a:rPr kumimoji="1" lang="zh-CN" altLang="en-US" sz="3600" b="1" dirty="0">
                <a:solidFill>
                  <a:schemeClr val="accent1"/>
                </a:solidFill>
                <a:latin typeface="楷体_GB2312" pitchFamily="49" charset="-122"/>
                <a:ea typeface="楷体_GB2312" pitchFamily="49" charset="-122"/>
              </a:rPr>
              <a:t>的客观性</a:t>
            </a:r>
            <a:r>
              <a:rPr kumimoji="1" lang="zh-CN" altLang="en-US" sz="3600" dirty="0">
                <a:solidFill>
                  <a:schemeClr val="folHlink"/>
                </a:solidFill>
                <a:latin typeface="Times New Roman" pitchFamily="18" charset="0"/>
              </a:rPr>
              <a:t> </a:t>
            </a:r>
            <a:endParaRPr kumimoji="1" lang="en-US" altLang="zh-CN" sz="3600" dirty="0">
              <a:solidFill>
                <a:schemeClr val="folHlink"/>
              </a:solidFill>
              <a:latin typeface="Times New Roman" pitchFamily="18" charset="0"/>
            </a:endParaRPr>
          </a:p>
        </p:txBody>
      </p:sp>
      <p:sp>
        <p:nvSpPr>
          <p:cNvPr id="31747" name="Text Box 5"/>
          <p:cNvSpPr txBox="1">
            <a:spLocks noChangeArrowheads="1"/>
          </p:cNvSpPr>
          <p:nvPr/>
        </p:nvSpPr>
        <p:spPr bwMode="auto">
          <a:xfrm>
            <a:off x="900113" y="3430976"/>
            <a:ext cx="7561262" cy="1569660"/>
          </a:xfrm>
          <a:prstGeom prst="rect">
            <a:avLst/>
          </a:prstGeom>
          <a:noFill/>
          <a:ln w="9525">
            <a:noFill/>
            <a:miter lim="800000"/>
            <a:headEnd/>
            <a:tailEnd/>
          </a:ln>
        </p:spPr>
        <p:txBody>
          <a:bodyPr>
            <a:spAutoFit/>
          </a:bodyPr>
          <a:lstStyle/>
          <a:p>
            <a:pPr>
              <a:lnSpc>
                <a:spcPct val="150000"/>
              </a:lnSpc>
              <a:spcBef>
                <a:spcPct val="50000"/>
              </a:spcBef>
            </a:pPr>
            <a:r>
              <a:rPr kumimoji="1" lang="zh-CN" altLang="en-US" sz="3200" dirty="0" smtClean="0">
                <a:solidFill>
                  <a:srgbClr val="02080A"/>
                </a:solidFill>
                <a:latin typeface="楷体" pitchFamily="49" charset="-122"/>
                <a:ea typeface="楷体" pitchFamily="49" charset="-122"/>
              </a:rPr>
              <a:t>真理</a:t>
            </a:r>
            <a:r>
              <a:rPr kumimoji="1" lang="zh-CN" altLang="en-US" sz="3200" dirty="0">
                <a:solidFill>
                  <a:srgbClr val="02080A"/>
                </a:solidFill>
                <a:latin typeface="楷体" pitchFamily="49" charset="-122"/>
                <a:ea typeface="楷体" pitchFamily="49" charset="-122"/>
              </a:rPr>
              <a:t>的思想内容是客观的</a:t>
            </a:r>
            <a:r>
              <a:rPr kumimoji="1" lang="zh-CN" altLang="en-US" sz="3200" dirty="0" smtClean="0">
                <a:solidFill>
                  <a:srgbClr val="02080A"/>
                </a:solidFill>
                <a:latin typeface="楷体" pitchFamily="49" charset="-122"/>
                <a:ea typeface="楷体" pitchFamily="49" charset="-122"/>
              </a:rPr>
              <a:t>；而真理的形式是主观的。</a:t>
            </a:r>
            <a:endParaRPr kumimoji="1" lang="zh-CN" altLang="en-US" sz="3200" dirty="0">
              <a:solidFill>
                <a:srgbClr val="02080A"/>
              </a:solidFill>
              <a:latin typeface="楷体" pitchFamily="49" charset="-122"/>
              <a:ea typeface="楷体" pitchFamily="49" charset="-122"/>
            </a:endParaRPr>
          </a:p>
        </p:txBody>
      </p:sp>
      <p:sp>
        <p:nvSpPr>
          <p:cNvPr id="31748" name="Rectangle 19"/>
          <p:cNvSpPr>
            <a:spLocks noChangeArrowheads="1"/>
          </p:cNvSpPr>
          <p:nvPr/>
        </p:nvSpPr>
        <p:spPr bwMode="auto">
          <a:xfrm>
            <a:off x="971550" y="2349761"/>
            <a:ext cx="5036956" cy="793487"/>
          </a:xfrm>
          <a:prstGeom prst="rect">
            <a:avLst/>
          </a:prstGeom>
          <a:noFill/>
          <a:ln w="9525">
            <a:noFill/>
            <a:miter lim="800000"/>
            <a:headEnd/>
            <a:tailEnd/>
          </a:ln>
        </p:spPr>
        <p:txBody>
          <a:bodyPr wrap="none">
            <a:spAutoFit/>
          </a:bodyPr>
          <a:lstStyle/>
          <a:p>
            <a:pPr>
              <a:lnSpc>
                <a:spcPct val="150000"/>
              </a:lnSpc>
              <a:spcBef>
                <a:spcPct val="50000"/>
              </a:spcBef>
            </a:pPr>
            <a:r>
              <a:rPr kumimoji="1" lang="zh-CN" altLang="en-US" sz="3600" b="1" dirty="0">
                <a:solidFill>
                  <a:srgbClr val="02080A"/>
                </a:solidFill>
                <a:latin typeface="楷体" pitchFamily="49" charset="-122"/>
                <a:ea typeface="楷体" pitchFamily="49" charset="-122"/>
              </a:rPr>
              <a:t>（</a:t>
            </a:r>
            <a:r>
              <a:rPr kumimoji="1" lang="en-US" altLang="zh-CN" sz="3600" b="1" dirty="0">
                <a:solidFill>
                  <a:srgbClr val="02080A"/>
                </a:solidFill>
                <a:latin typeface="楷体" pitchFamily="49" charset="-122"/>
                <a:ea typeface="楷体" pitchFamily="49" charset="-122"/>
              </a:rPr>
              <a:t>1</a:t>
            </a:r>
            <a:r>
              <a:rPr kumimoji="1" lang="zh-CN" altLang="en-US" sz="3600" b="1" dirty="0">
                <a:solidFill>
                  <a:srgbClr val="02080A"/>
                </a:solidFill>
                <a:latin typeface="楷体" pitchFamily="49" charset="-122"/>
                <a:ea typeface="楷体" pitchFamily="49" charset="-122"/>
              </a:rPr>
              <a:t>）</a:t>
            </a:r>
            <a:r>
              <a:rPr kumimoji="1" lang="zh-CN" altLang="en-US" sz="3600" dirty="0">
                <a:solidFill>
                  <a:srgbClr val="02080A"/>
                </a:solidFill>
                <a:latin typeface="楷体" pitchFamily="49" charset="-122"/>
                <a:ea typeface="楷体" pitchFamily="49" charset="-122"/>
              </a:rPr>
              <a:t>真理客观性的</a:t>
            </a:r>
            <a:r>
              <a:rPr kumimoji="1" lang="zh-CN" altLang="en-US" sz="3600" dirty="0" smtClean="0">
                <a:solidFill>
                  <a:srgbClr val="02080A"/>
                </a:solidFill>
                <a:latin typeface="楷体" pitchFamily="49" charset="-122"/>
                <a:ea typeface="楷体" pitchFamily="49" charset="-122"/>
              </a:rPr>
              <a:t>体现</a:t>
            </a:r>
            <a:endParaRPr kumimoji="1" lang="zh-CN" altLang="en-US" sz="3600" dirty="0">
              <a:solidFill>
                <a:srgbClr val="02080A"/>
              </a:solidFill>
              <a:latin typeface="楷体" pitchFamily="49" charset="-122"/>
              <a:ea typeface="楷体" pitchFamily="49" charset="-122"/>
            </a:endParaRPr>
          </a:p>
        </p:txBody>
      </p:sp>
      <p:sp>
        <p:nvSpPr>
          <p:cNvPr id="31749" name="Rectangle 20"/>
          <p:cNvSpPr>
            <a:spLocks noChangeArrowheads="1"/>
          </p:cNvSpPr>
          <p:nvPr/>
        </p:nvSpPr>
        <p:spPr bwMode="auto">
          <a:xfrm>
            <a:off x="357158" y="5572140"/>
            <a:ext cx="8424863" cy="830997"/>
          </a:xfrm>
          <a:prstGeom prst="rect">
            <a:avLst/>
          </a:prstGeom>
          <a:noFill/>
          <a:ln w="9525">
            <a:solidFill>
              <a:srgbClr val="FF0000"/>
            </a:solidFill>
            <a:miter lim="800000"/>
            <a:headEnd/>
            <a:tailEnd/>
          </a:ln>
        </p:spPr>
        <p:txBody>
          <a:bodyPr>
            <a:spAutoFit/>
          </a:bodyPr>
          <a:lstStyle/>
          <a:p>
            <a:pPr>
              <a:lnSpc>
                <a:spcPct val="150000"/>
              </a:lnSpc>
              <a:spcBef>
                <a:spcPct val="50000"/>
              </a:spcBef>
            </a:pPr>
            <a:r>
              <a:rPr kumimoji="1" lang="zh-CN" altLang="en-US" sz="3200" dirty="0" smtClean="0">
                <a:solidFill>
                  <a:srgbClr val="02080A"/>
                </a:solidFill>
                <a:latin typeface="楷体" pitchFamily="49" charset="-122"/>
                <a:ea typeface="楷体" pitchFamily="49" charset="-122"/>
              </a:rPr>
              <a:t>真理是客观的，</a:t>
            </a:r>
            <a:r>
              <a:rPr kumimoji="1" lang="zh-CN" altLang="en-US" sz="3200" dirty="0">
                <a:solidFill>
                  <a:srgbClr val="02080A"/>
                </a:solidFill>
                <a:latin typeface="楷体" pitchFamily="49" charset="-122"/>
                <a:ea typeface="楷体" pitchFamily="49" charset="-122"/>
              </a:rPr>
              <a:t>这是真理问题上的唯物论</a:t>
            </a:r>
            <a:endParaRPr kumimoji="1" lang="en-US" altLang="zh-CN" sz="3200" dirty="0">
              <a:solidFill>
                <a:srgbClr val="02080A"/>
              </a:solidFill>
              <a:latin typeface="楷体" pitchFamily="49" charset="-122"/>
              <a:ea typeface="楷体" pitchFamily="49" charset="-122"/>
            </a:endParaRPr>
          </a:p>
        </p:txBody>
      </p:sp>
      <p:sp>
        <p:nvSpPr>
          <p:cNvPr id="6" name="Text Box 4"/>
          <p:cNvSpPr txBox="1">
            <a:spLocks noChangeArrowheads="1"/>
          </p:cNvSpPr>
          <p:nvPr/>
        </p:nvSpPr>
        <p:spPr bwMode="auto">
          <a:xfrm>
            <a:off x="357158" y="715948"/>
            <a:ext cx="8424862" cy="641350"/>
          </a:xfrm>
          <a:prstGeom prst="rect">
            <a:avLst/>
          </a:prstGeom>
          <a:noFill/>
          <a:ln w="9525">
            <a:noFill/>
            <a:miter lim="800000"/>
            <a:headEnd/>
            <a:tailEnd/>
          </a:ln>
        </p:spPr>
        <p:txBody>
          <a:bodyPr>
            <a:spAutoFit/>
          </a:bodyPr>
          <a:lstStyle/>
          <a:p>
            <a:pPr>
              <a:spcBef>
                <a:spcPct val="50000"/>
              </a:spcBef>
            </a:pPr>
            <a:r>
              <a:rPr kumimoji="1" lang="zh-CN" altLang="en-US" sz="3600" dirty="0">
                <a:solidFill>
                  <a:srgbClr val="F04A08"/>
                </a:solidFill>
                <a:latin typeface="楷体" pitchFamily="49" charset="-122"/>
                <a:ea typeface="楷体" pitchFamily="49" charset="-122"/>
              </a:rPr>
              <a:t>一、真理的客观性、绝对性和相对性</a:t>
            </a:r>
            <a:endParaRPr kumimoji="1" lang="en-US" altLang="zh-CN" sz="3600" dirty="0">
              <a:solidFill>
                <a:srgbClr val="F04A08"/>
              </a:solidFill>
              <a:latin typeface="楷体" pitchFamily="49" charset="-122"/>
              <a:ea typeface="楷体" pitchFamily="49" charset="-122"/>
            </a:endParaRPr>
          </a:p>
        </p:txBody>
      </p:sp>
      <p:sp>
        <p:nvSpPr>
          <p:cNvPr id="7" name="矩形 6"/>
          <p:cNvSpPr/>
          <p:nvPr/>
        </p:nvSpPr>
        <p:spPr>
          <a:xfrm>
            <a:off x="3571868" y="4500570"/>
            <a:ext cx="4572000" cy="92333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zh-CN" altLang="en-US" dirty="0" smtClean="0">
                <a:solidFill>
                  <a:srgbClr val="000000"/>
                </a:solidFill>
              </a:rPr>
              <a:t>    </a:t>
            </a:r>
            <a:r>
              <a:rPr lang="zh-CN" altLang="en-US" dirty="0" smtClean="0">
                <a:solidFill>
                  <a:srgbClr val="000000"/>
                </a:solidFill>
                <a:latin typeface="楷体" pitchFamily="49" charset="-122"/>
                <a:ea typeface="楷体" pitchFamily="49" charset="-122"/>
              </a:rPr>
              <a:t>达尔文的进化理论，从生物与环境相互作用的观点出发，认为生物的变异、遗传和自然选择作用能导致生物的适应性改变。</a:t>
            </a:r>
            <a:endParaRPr lang="zh-CN" altLang="en-US" dirty="0">
              <a:solidFill>
                <a:srgbClr val="000000"/>
              </a:solidFill>
              <a:latin typeface="楷体" pitchFamily="49" charset="-122"/>
              <a:ea typeface="楷体" pitchFamily="49" charset="-122"/>
            </a:endParaRPr>
          </a:p>
        </p:txBody>
      </p:sp>
    </p:spTree>
  </p:cSld>
  <p:clrMapOvr>
    <a:masterClrMapping/>
  </p:clrMapOvr>
  <p:transition spd="slow">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1042988" y="476250"/>
            <a:ext cx="6048375" cy="641350"/>
          </a:xfrm>
          <a:prstGeom prst="rect">
            <a:avLst/>
          </a:prstGeom>
          <a:noFill/>
          <a:ln w="9525">
            <a:noFill/>
            <a:miter lim="800000"/>
            <a:headEnd/>
            <a:tailEnd/>
          </a:ln>
        </p:spPr>
        <p:txBody>
          <a:bodyPr>
            <a:spAutoFit/>
          </a:bodyPr>
          <a:lstStyle/>
          <a:p>
            <a:pPr>
              <a:spcBef>
                <a:spcPct val="50000"/>
              </a:spcBef>
            </a:pPr>
            <a:r>
              <a:rPr kumimoji="1" lang="en-US" altLang="zh-CN" sz="3600" b="1" dirty="0" smtClean="0">
                <a:solidFill>
                  <a:schemeClr val="accent1"/>
                </a:solidFill>
                <a:latin typeface="楷体_GB2312" pitchFamily="49" charset="-122"/>
                <a:ea typeface="楷体_GB2312" pitchFamily="49" charset="-122"/>
              </a:rPr>
              <a:t>2.</a:t>
            </a:r>
            <a:r>
              <a:rPr kumimoji="1" lang="zh-CN" altLang="en-US" sz="3600" b="1" dirty="0" smtClean="0">
                <a:solidFill>
                  <a:schemeClr val="accent1"/>
                </a:solidFill>
                <a:latin typeface="楷体_GB2312" pitchFamily="49" charset="-122"/>
                <a:ea typeface="楷体_GB2312" pitchFamily="49" charset="-122"/>
              </a:rPr>
              <a:t>真理</a:t>
            </a:r>
            <a:r>
              <a:rPr kumimoji="1" lang="zh-CN" altLang="en-US" sz="3600" b="1" dirty="0">
                <a:solidFill>
                  <a:schemeClr val="accent1"/>
                </a:solidFill>
                <a:latin typeface="楷体_GB2312" pitchFamily="49" charset="-122"/>
                <a:ea typeface="楷体_GB2312" pitchFamily="49" charset="-122"/>
              </a:rPr>
              <a:t>的绝对性和相对性</a:t>
            </a:r>
            <a:endParaRPr kumimoji="1" lang="en-US" altLang="zh-CN" sz="3600" b="1" dirty="0">
              <a:solidFill>
                <a:schemeClr val="accent1"/>
              </a:solidFill>
              <a:latin typeface="楷体_GB2312" pitchFamily="49" charset="-122"/>
              <a:ea typeface="楷体_GB2312" pitchFamily="49" charset="-122"/>
            </a:endParaRPr>
          </a:p>
        </p:txBody>
      </p:sp>
      <p:sp>
        <p:nvSpPr>
          <p:cNvPr id="32771" name="Oval 14"/>
          <p:cNvSpPr>
            <a:spLocks noChangeArrowheads="1"/>
          </p:cNvSpPr>
          <p:nvPr/>
        </p:nvSpPr>
        <p:spPr bwMode="auto">
          <a:xfrm>
            <a:off x="2987675" y="1412875"/>
            <a:ext cx="3384550" cy="1368425"/>
          </a:xfrm>
          <a:prstGeom prst="ellipse">
            <a:avLst/>
          </a:prstGeom>
          <a:solidFill>
            <a:srgbClr val="FFFF00"/>
          </a:solidFill>
          <a:ln w="9525">
            <a:solidFill>
              <a:schemeClr val="tx1"/>
            </a:solidFill>
            <a:round/>
            <a:headEnd/>
            <a:tailEnd/>
          </a:ln>
        </p:spPr>
        <p:txBody>
          <a:bodyPr wrap="none" anchor="ctr"/>
          <a:lstStyle/>
          <a:p>
            <a:endParaRPr lang="zh-CN" altLang="en-US"/>
          </a:p>
        </p:txBody>
      </p:sp>
      <p:sp>
        <p:nvSpPr>
          <p:cNvPr id="32772" name="Text Box 15"/>
          <p:cNvSpPr txBox="1">
            <a:spLocks noChangeArrowheads="1"/>
          </p:cNvSpPr>
          <p:nvPr/>
        </p:nvSpPr>
        <p:spPr bwMode="auto">
          <a:xfrm>
            <a:off x="3563938" y="1844675"/>
            <a:ext cx="2376487" cy="519113"/>
          </a:xfrm>
          <a:prstGeom prst="rect">
            <a:avLst/>
          </a:prstGeom>
          <a:noFill/>
          <a:ln w="9525">
            <a:noFill/>
            <a:miter lim="800000"/>
            <a:headEnd/>
            <a:tailEnd/>
          </a:ln>
        </p:spPr>
        <p:txBody>
          <a:bodyPr>
            <a:spAutoFit/>
          </a:bodyPr>
          <a:lstStyle/>
          <a:p>
            <a:pPr>
              <a:spcBef>
                <a:spcPct val="50000"/>
              </a:spcBef>
            </a:pPr>
            <a:r>
              <a:rPr kumimoji="1" lang="zh-CN" altLang="en-US" sz="2800" b="1">
                <a:solidFill>
                  <a:srgbClr val="F04A08"/>
                </a:solidFill>
                <a:latin typeface="Times New Roman" pitchFamily="18" charset="0"/>
                <a:ea typeface="华文中宋" pitchFamily="2" charset="-122"/>
              </a:rPr>
              <a:t>真理的辩证性</a:t>
            </a:r>
            <a:endParaRPr kumimoji="1" lang="en-US" altLang="zh-CN" sz="2800" b="1">
              <a:solidFill>
                <a:srgbClr val="F04A08"/>
              </a:solidFill>
              <a:latin typeface="Times New Roman" pitchFamily="18" charset="0"/>
              <a:ea typeface="华文中宋" pitchFamily="2" charset="-122"/>
            </a:endParaRPr>
          </a:p>
        </p:txBody>
      </p:sp>
      <p:sp>
        <p:nvSpPr>
          <p:cNvPr id="32773" name="Oval 16"/>
          <p:cNvSpPr>
            <a:spLocks noChangeArrowheads="1"/>
          </p:cNvSpPr>
          <p:nvPr/>
        </p:nvSpPr>
        <p:spPr bwMode="auto">
          <a:xfrm>
            <a:off x="5715008" y="2786058"/>
            <a:ext cx="2592388" cy="1295400"/>
          </a:xfrm>
          <a:prstGeom prst="ellipse">
            <a:avLst/>
          </a:prstGeom>
          <a:solidFill>
            <a:srgbClr val="FFFF00"/>
          </a:solidFill>
          <a:ln w="9525">
            <a:solidFill>
              <a:schemeClr val="tx1"/>
            </a:solidFill>
            <a:round/>
            <a:headEnd/>
            <a:tailEnd/>
          </a:ln>
        </p:spPr>
        <p:txBody>
          <a:bodyPr wrap="none" anchor="ctr"/>
          <a:lstStyle/>
          <a:p>
            <a:endParaRPr lang="zh-CN" altLang="en-US"/>
          </a:p>
        </p:txBody>
      </p:sp>
      <p:sp>
        <p:nvSpPr>
          <p:cNvPr id="32774" name="Text Box 17"/>
          <p:cNvSpPr txBox="1">
            <a:spLocks noChangeArrowheads="1"/>
          </p:cNvSpPr>
          <p:nvPr/>
        </p:nvSpPr>
        <p:spPr bwMode="auto">
          <a:xfrm>
            <a:off x="5929322" y="3143248"/>
            <a:ext cx="2376487" cy="519113"/>
          </a:xfrm>
          <a:prstGeom prst="rect">
            <a:avLst/>
          </a:prstGeom>
          <a:noFill/>
          <a:ln w="9525">
            <a:noFill/>
            <a:miter lim="800000"/>
            <a:headEnd/>
            <a:tailEnd/>
          </a:ln>
        </p:spPr>
        <p:txBody>
          <a:bodyPr>
            <a:spAutoFit/>
          </a:bodyPr>
          <a:lstStyle/>
          <a:p>
            <a:pPr>
              <a:spcBef>
                <a:spcPct val="50000"/>
              </a:spcBef>
            </a:pPr>
            <a:r>
              <a:rPr kumimoji="1" lang="zh-CN" altLang="en-US" sz="2800" b="1" dirty="0">
                <a:solidFill>
                  <a:srgbClr val="F04A08"/>
                </a:solidFill>
                <a:latin typeface="Times New Roman" pitchFamily="18" charset="0"/>
                <a:ea typeface="华文中宋" pitchFamily="2" charset="-122"/>
              </a:rPr>
              <a:t>真理的相对性</a:t>
            </a:r>
          </a:p>
        </p:txBody>
      </p:sp>
      <p:sp>
        <p:nvSpPr>
          <p:cNvPr id="32775" name="Oval 18"/>
          <p:cNvSpPr>
            <a:spLocks noChangeArrowheads="1"/>
          </p:cNvSpPr>
          <p:nvPr/>
        </p:nvSpPr>
        <p:spPr bwMode="auto">
          <a:xfrm>
            <a:off x="1500166" y="2928934"/>
            <a:ext cx="2447925" cy="1296988"/>
          </a:xfrm>
          <a:prstGeom prst="ellipse">
            <a:avLst/>
          </a:prstGeom>
          <a:solidFill>
            <a:srgbClr val="FFFF00"/>
          </a:solidFill>
          <a:ln w="9525">
            <a:solidFill>
              <a:schemeClr val="tx1"/>
            </a:solidFill>
            <a:round/>
            <a:headEnd/>
            <a:tailEnd/>
          </a:ln>
        </p:spPr>
        <p:txBody>
          <a:bodyPr wrap="none" anchor="ctr"/>
          <a:lstStyle/>
          <a:p>
            <a:endParaRPr lang="zh-CN" altLang="en-US"/>
          </a:p>
        </p:txBody>
      </p:sp>
      <p:sp>
        <p:nvSpPr>
          <p:cNvPr id="32776" name="Text Box 19"/>
          <p:cNvSpPr txBox="1">
            <a:spLocks noChangeArrowheads="1"/>
          </p:cNvSpPr>
          <p:nvPr/>
        </p:nvSpPr>
        <p:spPr bwMode="auto">
          <a:xfrm>
            <a:off x="1428728" y="3357562"/>
            <a:ext cx="2376488" cy="519113"/>
          </a:xfrm>
          <a:prstGeom prst="rect">
            <a:avLst/>
          </a:prstGeom>
          <a:noFill/>
          <a:ln w="9525">
            <a:noFill/>
            <a:miter lim="800000"/>
            <a:headEnd/>
            <a:tailEnd/>
          </a:ln>
        </p:spPr>
        <p:txBody>
          <a:bodyPr>
            <a:spAutoFit/>
          </a:bodyPr>
          <a:lstStyle/>
          <a:p>
            <a:pPr>
              <a:spcBef>
                <a:spcPct val="50000"/>
              </a:spcBef>
            </a:pPr>
            <a:r>
              <a:rPr kumimoji="1" lang="zh-CN" altLang="en-US" sz="2800" b="1" dirty="0">
                <a:solidFill>
                  <a:srgbClr val="F04A08"/>
                </a:solidFill>
                <a:latin typeface="Times New Roman" pitchFamily="18" charset="0"/>
                <a:ea typeface="华文中宋" pitchFamily="2" charset="-122"/>
              </a:rPr>
              <a:t>真理的绝对性</a:t>
            </a:r>
          </a:p>
        </p:txBody>
      </p:sp>
      <p:sp>
        <p:nvSpPr>
          <p:cNvPr id="32777" name="AutoShape 20"/>
          <p:cNvSpPr>
            <a:spLocks noChangeArrowheads="1"/>
          </p:cNvSpPr>
          <p:nvPr/>
        </p:nvSpPr>
        <p:spPr bwMode="auto">
          <a:xfrm rot="7981775">
            <a:off x="2987106" y="2571139"/>
            <a:ext cx="701353" cy="268469"/>
          </a:xfrm>
          <a:prstGeom prst="notchedRightArrow">
            <a:avLst>
              <a:gd name="adj1" fmla="val 50000"/>
              <a:gd name="adj2" fmla="val 131325"/>
            </a:avLst>
          </a:prstGeom>
          <a:solidFill>
            <a:schemeClr val="accent1"/>
          </a:solidFill>
          <a:ln w="9525">
            <a:solidFill>
              <a:schemeClr val="tx1"/>
            </a:solidFill>
            <a:miter lim="800000"/>
            <a:headEnd/>
            <a:tailEnd/>
          </a:ln>
        </p:spPr>
        <p:txBody>
          <a:bodyPr wrap="none" anchor="ctr"/>
          <a:lstStyle/>
          <a:p>
            <a:endParaRPr lang="zh-CN" altLang="en-US"/>
          </a:p>
        </p:txBody>
      </p:sp>
      <p:sp>
        <p:nvSpPr>
          <p:cNvPr id="32778" name="AutoShape 21"/>
          <p:cNvSpPr>
            <a:spLocks noChangeArrowheads="1"/>
          </p:cNvSpPr>
          <p:nvPr/>
        </p:nvSpPr>
        <p:spPr bwMode="auto">
          <a:xfrm rot="3032950" flipV="1">
            <a:off x="5551617" y="2585011"/>
            <a:ext cx="726284" cy="289787"/>
          </a:xfrm>
          <a:prstGeom prst="notchedRightArrow">
            <a:avLst>
              <a:gd name="adj1" fmla="val 50000"/>
              <a:gd name="adj2" fmla="val 130316"/>
            </a:avLst>
          </a:prstGeom>
          <a:solidFill>
            <a:schemeClr val="accent1"/>
          </a:solidFill>
          <a:ln w="9525">
            <a:solidFill>
              <a:schemeClr val="tx1"/>
            </a:solidFill>
            <a:miter lim="800000"/>
            <a:headEnd/>
            <a:tailEnd/>
          </a:ln>
        </p:spPr>
        <p:txBody>
          <a:bodyPr wrap="none" anchor="ctr"/>
          <a:lstStyle/>
          <a:p>
            <a:endParaRPr lang="zh-CN" altLang="en-US"/>
          </a:p>
        </p:txBody>
      </p:sp>
      <p:sp>
        <p:nvSpPr>
          <p:cNvPr id="32779" name="AutoShape 22"/>
          <p:cNvSpPr>
            <a:spLocks noChangeArrowheads="1"/>
          </p:cNvSpPr>
          <p:nvPr/>
        </p:nvSpPr>
        <p:spPr bwMode="auto">
          <a:xfrm rot="-5400000">
            <a:off x="4856960" y="2715412"/>
            <a:ext cx="152392" cy="2151071"/>
          </a:xfrm>
          <a:prstGeom prst="upDownArrow">
            <a:avLst>
              <a:gd name="adj1" fmla="val 50000"/>
              <a:gd name="adj2" fmla="val 253382"/>
            </a:avLst>
          </a:prstGeom>
          <a:solidFill>
            <a:schemeClr val="accent1"/>
          </a:solidFill>
          <a:ln w="9525">
            <a:solidFill>
              <a:schemeClr val="tx1"/>
            </a:solidFill>
            <a:miter lim="800000"/>
            <a:headEnd/>
            <a:tailEnd/>
          </a:ln>
        </p:spPr>
        <p:txBody>
          <a:bodyPr vert="eaVert" wrap="none" anchor="ctr"/>
          <a:lstStyle/>
          <a:p>
            <a:endParaRPr lang="zh-CN" altLang="en-US"/>
          </a:p>
        </p:txBody>
      </p:sp>
      <p:sp>
        <p:nvSpPr>
          <p:cNvPr id="32780" name="Text Box 23"/>
          <p:cNvSpPr txBox="1">
            <a:spLocks noChangeArrowheads="1"/>
          </p:cNvSpPr>
          <p:nvPr/>
        </p:nvSpPr>
        <p:spPr bwMode="auto">
          <a:xfrm>
            <a:off x="3643306" y="3214686"/>
            <a:ext cx="2519363" cy="396875"/>
          </a:xfrm>
          <a:prstGeom prst="rect">
            <a:avLst/>
          </a:prstGeom>
          <a:noFill/>
          <a:ln w="9525">
            <a:noFill/>
            <a:miter lim="800000"/>
            <a:headEnd/>
            <a:tailEnd/>
          </a:ln>
        </p:spPr>
        <p:txBody>
          <a:bodyPr>
            <a:spAutoFit/>
          </a:bodyPr>
          <a:lstStyle/>
          <a:p>
            <a:pPr>
              <a:spcBef>
                <a:spcPct val="50000"/>
              </a:spcBef>
            </a:pPr>
            <a:r>
              <a:rPr kumimoji="1" lang="zh-CN" altLang="en-US" sz="2000" b="1" dirty="0">
                <a:solidFill>
                  <a:srgbClr val="000000"/>
                </a:solidFill>
                <a:latin typeface="Times New Roman" pitchFamily="18" charset="0"/>
                <a:ea typeface="楷体_GB2312" pitchFamily="49" charset="-122"/>
              </a:rPr>
              <a:t>相互渗透和相互转化</a:t>
            </a:r>
            <a:endParaRPr kumimoji="1" lang="en-US" altLang="zh-CN" sz="2000" b="1" dirty="0">
              <a:solidFill>
                <a:srgbClr val="000000"/>
              </a:solidFill>
              <a:latin typeface="Times New Roman" pitchFamily="18" charset="0"/>
              <a:ea typeface="楷体_GB2312" pitchFamily="49" charset="-122"/>
            </a:endParaRPr>
          </a:p>
        </p:txBody>
      </p:sp>
      <p:sp>
        <p:nvSpPr>
          <p:cNvPr id="32781" name="Text Box 26"/>
          <p:cNvSpPr txBox="1">
            <a:spLocks noChangeArrowheads="1"/>
          </p:cNvSpPr>
          <p:nvPr/>
        </p:nvSpPr>
        <p:spPr bwMode="auto">
          <a:xfrm>
            <a:off x="1000100" y="4572008"/>
            <a:ext cx="3744913" cy="457200"/>
          </a:xfrm>
          <a:prstGeom prst="rect">
            <a:avLst/>
          </a:prstGeom>
          <a:noFill/>
          <a:ln w="9525">
            <a:noFill/>
            <a:miter lim="800000"/>
            <a:headEnd/>
            <a:tailEnd/>
          </a:ln>
        </p:spPr>
        <p:txBody>
          <a:bodyPr>
            <a:spAutoFit/>
          </a:bodyPr>
          <a:lstStyle/>
          <a:p>
            <a:pPr>
              <a:spcBef>
                <a:spcPct val="50000"/>
              </a:spcBef>
            </a:pPr>
            <a:r>
              <a:rPr kumimoji="1" lang="zh-CN" altLang="en-US" sz="2400" dirty="0">
                <a:solidFill>
                  <a:srgbClr val="000000"/>
                </a:solidFill>
                <a:latin typeface="Times New Roman" pitchFamily="18" charset="0"/>
                <a:ea typeface="楷体_GB2312" pitchFamily="49" charset="-122"/>
              </a:rPr>
              <a:t>真理的无条件性、无限性</a:t>
            </a:r>
          </a:p>
        </p:txBody>
      </p:sp>
      <p:sp>
        <p:nvSpPr>
          <p:cNvPr id="32782" name="Text Box 27"/>
          <p:cNvSpPr txBox="1">
            <a:spLocks noChangeArrowheads="1"/>
          </p:cNvSpPr>
          <p:nvPr/>
        </p:nvSpPr>
        <p:spPr bwMode="auto">
          <a:xfrm>
            <a:off x="5214942" y="4614874"/>
            <a:ext cx="3744912" cy="457200"/>
          </a:xfrm>
          <a:prstGeom prst="rect">
            <a:avLst/>
          </a:prstGeom>
          <a:noFill/>
          <a:ln w="9525">
            <a:noFill/>
            <a:miter lim="800000"/>
            <a:headEnd/>
            <a:tailEnd/>
          </a:ln>
        </p:spPr>
        <p:txBody>
          <a:bodyPr>
            <a:spAutoFit/>
          </a:bodyPr>
          <a:lstStyle/>
          <a:p>
            <a:pPr>
              <a:spcBef>
                <a:spcPct val="50000"/>
              </a:spcBef>
            </a:pPr>
            <a:r>
              <a:rPr kumimoji="1" lang="zh-CN" altLang="en-US" sz="2400" dirty="0">
                <a:solidFill>
                  <a:srgbClr val="000000"/>
                </a:solidFill>
                <a:latin typeface="Times New Roman" pitchFamily="18" charset="0"/>
                <a:ea typeface="楷体_GB2312" pitchFamily="49" charset="-122"/>
              </a:rPr>
              <a:t>真理的有条件性、有限性</a:t>
            </a:r>
          </a:p>
        </p:txBody>
      </p:sp>
      <p:sp>
        <p:nvSpPr>
          <p:cNvPr id="32783" name="Line 30"/>
          <p:cNvSpPr>
            <a:spLocks noChangeShapeType="1"/>
          </p:cNvSpPr>
          <p:nvPr/>
        </p:nvSpPr>
        <p:spPr bwMode="auto">
          <a:xfrm flipH="1">
            <a:off x="2714612" y="4000504"/>
            <a:ext cx="0" cy="574676"/>
          </a:xfrm>
          <a:prstGeom prst="line">
            <a:avLst/>
          </a:prstGeom>
          <a:noFill/>
          <a:ln w="50800">
            <a:solidFill>
              <a:srgbClr val="000000"/>
            </a:solidFill>
            <a:round/>
            <a:headEnd/>
            <a:tailEnd type="triangle" w="med" len="med"/>
          </a:ln>
        </p:spPr>
        <p:txBody>
          <a:bodyPr wrap="none"/>
          <a:lstStyle/>
          <a:p>
            <a:endParaRPr lang="zh-CN" altLang="en-US"/>
          </a:p>
        </p:txBody>
      </p:sp>
      <p:sp>
        <p:nvSpPr>
          <p:cNvPr id="32784" name="Line 31"/>
          <p:cNvSpPr>
            <a:spLocks noChangeShapeType="1"/>
          </p:cNvSpPr>
          <p:nvPr/>
        </p:nvSpPr>
        <p:spPr bwMode="auto">
          <a:xfrm flipH="1">
            <a:off x="7143768" y="4000504"/>
            <a:ext cx="0" cy="503238"/>
          </a:xfrm>
          <a:prstGeom prst="line">
            <a:avLst/>
          </a:prstGeom>
          <a:noFill/>
          <a:ln w="50800">
            <a:solidFill>
              <a:srgbClr val="000000"/>
            </a:solidFill>
            <a:round/>
            <a:headEnd/>
            <a:tailEnd type="triangle" w="med" len="med"/>
          </a:ln>
        </p:spPr>
        <p:txBody>
          <a:bodyPr wrap="none"/>
          <a:lstStyle/>
          <a:p>
            <a:endParaRPr lang="zh-CN" altLang="en-US"/>
          </a:p>
        </p:txBody>
      </p:sp>
      <p:sp>
        <p:nvSpPr>
          <p:cNvPr id="17" name="Text Box 5"/>
          <p:cNvSpPr txBox="1">
            <a:spLocks noChangeArrowheads="1"/>
          </p:cNvSpPr>
          <p:nvPr/>
        </p:nvSpPr>
        <p:spPr bwMode="auto">
          <a:xfrm>
            <a:off x="642910" y="5072074"/>
            <a:ext cx="4000528" cy="10156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kumimoji="1" lang="zh-CN" altLang="en-US" sz="2400" dirty="0">
                <a:solidFill>
                  <a:srgbClr val="02080A"/>
                </a:solidFill>
                <a:latin typeface="Times New Roman" pitchFamily="18" charset="0"/>
                <a:ea typeface="楷体_GB2312" pitchFamily="49" charset="-122"/>
              </a:rPr>
              <a:t>第一，真理有客观内容</a:t>
            </a:r>
          </a:p>
          <a:p>
            <a:pPr>
              <a:spcBef>
                <a:spcPct val="50000"/>
              </a:spcBef>
            </a:pPr>
            <a:r>
              <a:rPr kumimoji="1" lang="zh-CN" altLang="en-US" sz="2400" dirty="0">
                <a:solidFill>
                  <a:srgbClr val="02080A"/>
                </a:solidFill>
                <a:latin typeface="Times New Roman" pitchFamily="18" charset="0"/>
                <a:ea typeface="楷体_GB2312" pitchFamily="49" charset="-122"/>
              </a:rPr>
              <a:t>第二，人类能认识无限世界</a:t>
            </a:r>
          </a:p>
        </p:txBody>
      </p:sp>
      <p:sp>
        <p:nvSpPr>
          <p:cNvPr id="18" name="Text Box 13"/>
          <p:cNvSpPr txBox="1">
            <a:spLocks noChangeArrowheads="1"/>
          </p:cNvSpPr>
          <p:nvPr/>
        </p:nvSpPr>
        <p:spPr bwMode="auto">
          <a:xfrm>
            <a:off x="5000628" y="5072074"/>
            <a:ext cx="3786214" cy="10156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spcBef>
                <a:spcPct val="50000"/>
              </a:spcBef>
            </a:pPr>
            <a:r>
              <a:rPr kumimoji="1" lang="zh-CN" altLang="en-US" sz="2400" dirty="0">
                <a:solidFill>
                  <a:srgbClr val="02080A"/>
                </a:solidFill>
                <a:latin typeface="Times New Roman" pitchFamily="18" charset="0"/>
                <a:ea typeface="楷体_GB2312" pitchFamily="49" charset="-122"/>
              </a:rPr>
              <a:t>第一，广度上有待于拓展</a:t>
            </a:r>
          </a:p>
          <a:p>
            <a:pPr>
              <a:spcBef>
                <a:spcPct val="50000"/>
              </a:spcBef>
            </a:pPr>
            <a:r>
              <a:rPr kumimoji="1" lang="zh-CN" altLang="en-US" sz="2400" dirty="0">
                <a:solidFill>
                  <a:srgbClr val="02080A"/>
                </a:solidFill>
                <a:latin typeface="Times New Roman" pitchFamily="18" charset="0"/>
                <a:ea typeface="楷体_GB2312" pitchFamily="49" charset="-122"/>
              </a:rPr>
              <a:t>第二，深度上有待于深化</a:t>
            </a:r>
          </a:p>
        </p:txBody>
      </p:sp>
    </p:spTree>
  </p:cSld>
  <p:clrMapOvr>
    <a:masterClrMapping/>
  </p:clrMapOvr>
  <p:transition spd="slow">
    <p:pull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6" name="Picture 4" descr="d439b6003af33a87d99f1839c65c10385343b526[1]"/>
          <p:cNvPicPr>
            <a:picLocks noChangeAspect="1" noChangeArrowheads="1"/>
          </p:cNvPicPr>
          <p:nvPr/>
        </p:nvPicPr>
        <p:blipFill>
          <a:blip r:embed="rId2" cstate="print"/>
          <a:srcRect/>
          <a:stretch>
            <a:fillRect/>
          </a:stretch>
        </p:blipFill>
        <p:spPr bwMode="auto">
          <a:xfrm>
            <a:off x="323850" y="981075"/>
            <a:ext cx="3087688" cy="4608513"/>
          </a:xfrm>
          <a:prstGeom prst="rect">
            <a:avLst/>
          </a:prstGeom>
          <a:noFill/>
          <a:ln w="9525">
            <a:noFill/>
            <a:miter lim="800000"/>
            <a:headEnd/>
            <a:tailEnd/>
          </a:ln>
        </p:spPr>
      </p:pic>
      <p:sp>
        <p:nvSpPr>
          <p:cNvPr id="5" name="Rectangle 3"/>
          <p:cNvSpPr txBox="1">
            <a:spLocks noChangeArrowheads="1"/>
          </p:cNvSpPr>
          <p:nvPr/>
        </p:nvSpPr>
        <p:spPr bwMode="auto">
          <a:xfrm>
            <a:off x="3995738" y="333375"/>
            <a:ext cx="4762500" cy="6048375"/>
          </a:xfrm>
          <a:prstGeom prst="rect">
            <a:avLst/>
          </a:prstGeom>
          <a:noFill/>
          <a:ln w="9525">
            <a:noFill/>
            <a:miter lim="800000"/>
            <a:headEnd/>
            <a:tailEnd/>
          </a:ln>
          <a:effectLst/>
        </p:spPr>
        <p:txBody>
          <a:bodyPr/>
          <a:lstStyle/>
          <a:p>
            <a:pPr marL="342900" indent="-342900">
              <a:spcBef>
                <a:spcPct val="20000"/>
              </a:spcBef>
              <a:buClr>
                <a:schemeClr val="hlink"/>
              </a:buClr>
              <a:buSzPct val="90000"/>
              <a:buFont typeface="Wingdings" pitchFamily="2" charset="2"/>
              <a:buNone/>
              <a:defRPr/>
            </a:pPr>
            <a:r>
              <a:rPr lang="zh-CN" altLang="en-US" sz="3200" b="1" kern="0" dirty="0">
                <a:solidFill>
                  <a:srgbClr val="CC0000"/>
                </a:solidFill>
                <a:latin typeface="楷体_GB2312" pitchFamily="49" charset="-122"/>
                <a:ea typeface="楷体_GB2312" pitchFamily="49" charset="-122"/>
              </a:rPr>
              <a:t>经典力学的两个基本假定</a:t>
            </a:r>
          </a:p>
          <a:p>
            <a:pPr marL="342900" indent="-342900">
              <a:spcBef>
                <a:spcPct val="20000"/>
              </a:spcBef>
              <a:buClr>
                <a:schemeClr val="hlink"/>
              </a:buClr>
              <a:buSzPct val="90000"/>
              <a:buFont typeface="Wingdings" pitchFamily="2" charset="2"/>
              <a:buNone/>
              <a:defRPr/>
            </a:pPr>
            <a:endParaRPr lang="zh-CN" altLang="en-US" sz="3200" kern="0" dirty="0">
              <a:solidFill>
                <a:srgbClr val="000000"/>
              </a:solidFill>
              <a:latin typeface="楷体_GB2312" pitchFamily="49" charset="-122"/>
              <a:ea typeface="楷体_GB2312" pitchFamily="49" charset="-122"/>
            </a:endParaRPr>
          </a:p>
          <a:p>
            <a:pPr marL="342900" indent="-342900">
              <a:spcBef>
                <a:spcPct val="20000"/>
              </a:spcBef>
              <a:buClr>
                <a:schemeClr val="hlink"/>
              </a:buClr>
              <a:buSzPct val="90000"/>
              <a:buFont typeface="Wingdings" pitchFamily="2" charset="2"/>
              <a:buNone/>
              <a:defRPr/>
            </a:pPr>
            <a:r>
              <a:rPr lang="zh-CN" altLang="en-US" sz="3200" kern="0" dirty="0">
                <a:solidFill>
                  <a:srgbClr val="000000"/>
                </a:solidFill>
                <a:latin typeface="楷体_GB2312" pitchFamily="49" charset="-122"/>
                <a:ea typeface="楷体_GB2312" pitchFamily="49" charset="-122"/>
              </a:rPr>
              <a:t>    </a:t>
            </a:r>
            <a:r>
              <a:rPr lang="zh-CN" altLang="en-US" sz="3200" kern="0" dirty="0">
                <a:solidFill>
                  <a:srgbClr val="000000"/>
                </a:solidFill>
                <a:latin typeface="楷体" pitchFamily="49" charset="-122"/>
                <a:ea typeface="楷体" pitchFamily="49" charset="-122"/>
              </a:rPr>
              <a:t>其一是假定时间和空间是绝对的，长度和时间间隔的测量与观测者的运动无关，物质间相互作用的传递是瞬时到达的；</a:t>
            </a:r>
          </a:p>
          <a:p>
            <a:pPr marL="342900" indent="-342900">
              <a:spcBef>
                <a:spcPct val="20000"/>
              </a:spcBef>
              <a:buClr>
                <a:schemeClr val="hlink"/>
              </a:buClr>
              <a:buSzPct val="90000"/>
              <a:buFont typeface="Wingdings" pitchFamily="2" charset="2"/>
              <a:buNone/>
              <a:defRPr/>
            </a:pPr>
            <a:r>
              <a:rPr lang="zh-CN" altLang="en-US" sz="3200" kern="0" dirty="0">
                <a:solidFill>
                  <a:srgbClr val="000000"/>
                </a:solidFill>
                <a:latin typeface="楷体" pitchFamily="49" charset="-122"/>
                <a:ea typeface="楷体" pitchFamily="49" charset="-122"/>
              </a:rPr>
              <a:t>    其二是一切可观测的物理量在原则上可以无限精确地加以测定。</a:t>
            </a:r>
          </a:p>
        </p:txBody>
      </p:sp>
    </p:spTree>
  </p:cSld>
  <p:clrMapOvr>
    <a:masterClrMapping/>
  </p:clrMapOvr>
  <p:transition spd="slow">
    <p:pull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755650" y="620713"/>
            <a:ext cx="7920038" cy="641350"/>
          </a:xfrm>
          <a:prstGeom prst="rect">
            <a:avLst/>
          </a:prstGeom>
          <a:noFill/>
          <a:ln w="9525">
            <a:noFill/>
            <a:miter lim="800000"/>
            <a:headEnd/>
            <a:tailEnd/>
          </a:ln>
        </p:spPr>
        <p:txBody>
          <a:bodyPr>
            <a:spAutoFit/>
          </a:bodyPr>
          <a:lstStyle/>
          <a:p>
            <a:pPr>
              <a:spcBef>
                <a:spcPct val="50000"/>
              </a:spcBef>
            </a:pPr>
            <a:r>
              <a:rPr kumimoji="1" lang="zh-CN" altLang="en-US" sz="3600" b="1" dirty="0" smtClean="0">
                <a:solidFill>
                  <a:srgbClr val="02080A"/>
                </a:solidFill>
                <a:latin typeface="华文中宋" pitchFamily="2" charset="-122"/>
                <a:ea typeface="华文中宋" pitchFamily="2" charset="-122"/>
              </a:rPr>
              <a:t>（</a:t>
            </a:r>
            <a:r>
              <a:rPr kumimoji="1" lang="en-US" altLang="zh-CN" sz="3600" b="1" dirty="0" smtClean="0">
                <a:solidFill>
                  <a:srgbClr val="02080A"/>
                </a:solidFill>
                <a:latin typeface="华文中宋" pitchFamily="2" charset="-122"/>
                <a:ea typeface="华文中宋" pitchFamily="2" charset="-122"/>
              </a:rPr>
              <a:t>3</a:t>
            </a:r>
            <a:r>
              <a:rPr kumimoji="1" lang="zh-CN" altLang="en-US" sz="3600" b="1" dirty="0" smtClean="0">
                <a:solidFill>
                  <a:srgbClr val="02080A"/>
                </a:solidFill>
                <a:latin typeface="华文中宋" pitchFamily="2" charset="-122"/>
                <a:ea typeface="华文中宋" pitchFamily="2" charset="-122"/>
              </a:rPr>
              <a:t>）</a:t>
            </a:r>
            <a:r>
              <a:rPr kumimoji="1" lang="zh-CN" altLang="en-US" sz="3600" b="1" dirty="0">
                <a:solidFill>
                  <a:srgbClr val="02080A"/>
                </a:solidFill>
                <a:latin typeface="华文中宋" pitchFamily="2" charset="-122"/>
                <a:ea typeface="华文中宋" pitchFamily="2" charset="-122"/>
              </a:rPr>
              <a:t>真理绝对性和相对性的辩证关系</a:t>
            </a:r>
            <a:endParaRPr kumimoji="1" lang="en-US" altLang="zh-CN" sz="3600" b="1" dirty="0">
              <a:solidFill>
                <a:srgbClr val="02080A"/>
              </a:solidFill>
              <a:latin typeface="华文中宋" pitchFamily="2" charset="-122"/>
              <a:ea typeface="华文中宋" pitchFamily="2" charset="-122"/>
            </a:endParaRPr>
          </a:p>
        </p:txBody>
      </p:sp>
      <p:sp>
        <p:nvSpPr>
          <p:cNvPr id="36867" name="Text Box 5"/>
          <p:cNvSpPr txBox="1">
            <a:spLocks noChangeArrowheads="1"/>
          </p:cNvSpPr>
          <p:nvPr/>
        </p:nvSpPr>
        <p:spPr bwMode="auto">
          <a:xfrm>
            <a:off x="714348" y="1500174"/>
            <a:ext cx="7704138" cy="2899255"/>
          </a:xfrm>
          <a:prstGeom prst="rect">
            <a:avLst/>
          </a:prstGeom>
          <a:noFill/>
          <a:ln w="9525">
            <a:noFill/>
            <a:miter lim="800000"/>
            <a:headEnd/>
            <a:tailEnd/>
          </a:ln>
        </p:spPr>
        <p:txBody>
          <a:bodyPr wrap="square">
            <a:spAutoFit/>
          </a:bodyPr>
          <a:lstStyle/>
          <a:p>
            <a:pPr>
              <a:lnSpc>
                <a:spcPct val="130000"/>
              </a:lnSpc>
              <a:spcBef>
                <a:spcPct val="50000"/>
              </a:spcBef>
            </a:pPr>
            <a:r>
              <a:rPr kumimoji="1" lang="zh-CN" altLang="en-US" sz="2800" dirty="0">
                <a:latin typeface="Times New Roman" pitchFamily="18" charset="0"/>
                <a:ea typeface="华文中宋" pitchFamily="2" charset="-122"/>
              </a:rPr>
              <a:t>       </a:t>
            </a:r>
            <a:r>
              <a:rPr kumimoji="1" lang="zh-CN" altLang="en-US" sz="3200" dirty="0">
                <a:solidFill>
                  <a:srgbClr val="02080A"/>
                </a:solidFill>
                <a:latin typeface="楷体" pitchFamily="49" charset="-122"/>
                <a:ea typeface="楷体" pitchFamily="49" charset="-122"/>
              </a:rPr>
              <a:t>第一，相互渗透和包含，绝对中有相对，相对中也有绝对。</a:t>
            </a:r>
          </a:p>
          <a:p>
            <a:pPr>
              <a:lnSpc>
                <a:spcPct val="130000"/>
              </a:lnSpc>
              <a:spcBef>
                <a:spcPct val="50000"/>
              </a:spcBef>
            </a:pPr>
            <a:r>
              <a:rPr kumimoji="1" lang="zh-CN" altLang="en-US" sz="3200" dirty="0">
                <a:solidFill>
                  <a:srgbClr val="02080A"/>
                </a:solidFill>
                <a:latin typeface="楷体" pitchFamily="49" charset="-122"/>
                <a:ea typeface="楷体" pitchFamily="49" charset="-122"/>
              </a:rPr>
              <a:t>      第二，相互辩证地转化，不断地从相对真理走向绝对真理。</a:t>
            </a:r>
            <a:endParaRPr kumimoji="1" lang="en-US" altLang="zh-CN" sz="3200" dirty="0">
              <a:solidFill>
                <a:srgbClr val="02080A"/>
              </a:solidFill>
              <a:latin typeface="楷体" pitchFamily="49" charset="-122"/>
              <a:ea typeface="楷体" pitchFamily="49" charset="-122"/>
            </a:endParaRPr>
          </a:p>
        </p:txBody>
      </p:sp>
      <p:sp>
        <p:nvSpPr>
          <p:cNvPr id="4" name="Rectangle 3"/>
          <p:cNvSpPr>
            <a:spLocks noChangeArrowheads="1"/>
          </p:cNvSpPr>
          <p:nvPr/>
        </p:nvSpPr>
        <p:spPr bwMode="auto">
          <a:xfrm>
            <a:off x="1085875" y="4643446"/>
            <a:ext cx="7129463" cy="138499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r>
              <a:rPr kumimoji="1" lang="zh-CN" altLang="en-US" sz="2800" b="1" dirty="0">
                <a:latin typeface="Times New Roman" pitchFamily="18" charset="0"/>
              </a:rPr>
              <a:t>         </a:t>
            </a:r>
            <a:r>
              <a:rPr kumimoji="1" lang="zh-CN" altLang="en-US" sz="2800" dirty="0">
                <a:solidFill>
                  <a:srgbClr val="02080A"/>
                </a:solidFill>
                <a:latin typeface="楷体" pitchFamily="49" charset="-122"/>
                <a:ea typeface="楷体" pitchFamily="49" charset="-122"/>
              </a:rPr>
              <a:t>就真理的发展过程以及人们对它的认识程度来说，真理是绝对的和相对的，这是真理问题上的辩证法。</a:t>
            </a:r>
            <a:endParaRPr kumimoji="1" lang="en-US" altLang="zh-CN" sz="2800" dirty="0">
              <a:solidFill>
                <a:srgbClr val="02080A"/>
              </a:solidFill>
              <a:latin typeface="楷体" pitchFamily="49" charset="-122"/>
              <a:ea typeface="楷体" pitchFamily="49" charset="-122"/>
            </a:endParaRPr>
          </a:p>
        </p:txBody>
      </p:sp>
    </p:spTree>
  </p:cSld>
  <p:clrMapOvr>
    <a:masterClrMapping/>
  </p:clrMapOvr>
  <p:transition spd="slow">
    <p:pull dir="ru"/>
  </p:transition>
  <p:timing>
    <p:tnLst>
      <p:par>
        <p:cTn id="1" dur="indefinite" restart="never" nodeType="tmRoot"/>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宋体" pitchFamily="2" charset="-122"/>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8767</TotalTime>
  <Words>1805</Words>
  <Application>Microsoft Office PowerPoint</Application>
  <PresentationFormat>全屏显示(4:3)</PresentationFormat>
  <Paragraphs>167</Paragraphs>
  <Slides>36</Slides>
  <Notes>1</Notes>
  <HiddenSlides>0</HiddenSlides>
  <MMClips>0</MMClips>
  <ScaleCrop>false</ScaleCrop>
  <HeadingPairs>
    <vt:vector size="4" baseType="variant">
      <vt:variant>
        <vt:lpstr>主题</vt:lpstr>
      </vt:variant>
      <vt:variant>
        <vt:i4>1</vt:i4>
      </vt:variant>
      <vt:variant>
        <vt:lpstr>幻灯片标题</vt:lpstr>
      </vt:variant>
      <vt:variant>
        <vt:i4>36</vt:i4>
      </vt:variant>
    </vt:vector>
  </HeadingPairs>
  <TitlesOfParts>
    <vt:vector size="37" baseType="lpstr">
      <vt:lpstr>Beam</vt:lpstr>
      <vt:lpstr>幻灯片 1</vt:lpstr>
      <vt:lpstr>幻灯片 2</vt:lpstr>
      <vt:lpstr>幻灯片 3</vt:lpstr>
      <vt:lpstr>真理</vt:lpstr>
      <vt:lpstr>幻灯片 5</vt:lpstr>
      <vt:lpstr>幻灯片 6</vt:lpstr>
      <vt:lpstr>幻灯片 7</vt:lpstr>
      <vt:lpstr>幻灯片 8</vt:lpstr>
      <vt:lpstr>幻灯片 9</vt:lpstr>
      <vt:lpstr>（4）人的思维能力的至上性和非至上性</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new</cp:lastModifiedBy>
  <cp:revision>511</cp:revision>
  <dcterms:created xsi:type="dcterms:W3CDTF">1601-01-01T00:00:00Z</dcterms:created>
  <dcterms:modified xsi:type="dcterms:W3CDTF">2019-09-20T02:32:32Z</dcterms:modified>
</cp:coreProperties>
</file>