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0"/>
  </p:notesMasterIdLst>
  <p:handoutMasterIdLst>
    <p:handoutMasterId r:id="rId31"/>
  </p:handoutMasterIdLst>
  <p:sldIdLst>
    <p:sldId id="279" r:id="rId2"/>
    <p:sldId id="294" r:id="rId3"/>
    <p:sldId id="398" r:id="rId4"/>
    <p:sldId id="282" r:id="rId5"/>
    <p:sldId id="428" r:id="rId6"/>
    <p:sldId id="307" r:id="rId7"/>
    <p:sldId id="334" r:id="rId8"/>
    <p:sldId id="446" r:id="rId9"/>
    <p:sldId id="447" r:id="rId10"/>
    <p:sldId id="291" r:id="rId11"/>
    <p:sldId id="292" r:id="rId12"/>
    <p:sldId id="445" r:id="rId13"/>
    <p:sldId id="288" r:id="rId14"/>
    <p:sldId id="289" r:id="rId15"/>
    <p:sldId id="286" r:id="rId16"/>
    <p:sldId id="258" r:id="rId17"/>
    <p:sldId id="262" r:id="rId18"/>
    <p:sldId id="397" r:id="rId19"/>
    <p:sldId id="396" r:id="rId20"/>
    <p:sldId id="440" r:id="rId21"/>
    <p:sldId id="273" r:id="rId22"/>
    <p:sldId id="277" r:id="rId23"/>
    <p:sldId id="351" r:id="rId24"/>
    <p:sldId id="452" r:id="rId25"/>
    <p:sldId id="352" r:id="rId26"/>
    <p:sldId id="353" r:id="rId27"/>
    <p:sldId id="426" r:id="rId28"/>
    <p:sldId id="33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C0000"/>
    <a:srgbClr val="5F9966"/>
    <a:srgbClr val="F04A08"/>
    <a:srgbClr val="3181F7"/>
    <a:srgbClr val="FFFFFF"/>
    <a:srgbClr val="FFFF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9" autoAdjust="0"/>
    <p:restoredTop sz="94575" autoAdjust="0"/>
  </p:normalViewPr>
  <p:slideViewPr>
    <p:cSldViewPr>
      <p:cViewPr>
        <p:scale>
          <a:sx n="86" d="100"/>
          <a:sy n="86" d="100"/>
        </p:scale>
        <p:origin x="-108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62F5CDFE-B0DA-49CD-8F6A-DE60A0106F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26856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14C46B36-BFA1-43A3-BB48-347E5065AE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93404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591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5911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2CA1-AD24-4DC1-81F2-D9E9CAA944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F507-328A-4563-85AE-8E2F170E03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D473-A2B4-4C15-9481-9FDF674CD5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3A07-2DCC-4042-9F5B-62F2E2D2D6F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D4009-AC08-4EC6-82DA-54C8824189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B96F-6A72-4660-8E94-0E00CDE9BD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32AB-745F-4267-861B-3556B39337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F7C5-876E-4B02-89FC-99CEFE02E24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8C709-3E8A-460E-A08D-2DFCABB97F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74DC8-0B5E-47D9-9396-E90E38C543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3D89-EAAA-47AE-9D1C-0572C19497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72407-392E-47E2-BE47-40BFB147B1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580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80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580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80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5809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80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80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839D65D-FBB7-44B4-98E0-714AFED638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&#25945;&#23398;&#25991;&#20214;\&#39532;&#21746;&#25945;&#23398;\&#39532;&#21746;&#35838;&#20214;\&#30000;&#20113;&#21018;&#35838;&#20214;\SP2.MPG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2533650"/>
            <a:ext cx="4306887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2723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第二章</a:t>
            </a:r>
            <a:r>
              <a:rPr kumimoji="1" lang="en-US" alt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kumimoji="1" lang="en-US" altLang="zh-CN" sz="4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实践与认识及其</a:t>
            </a:r>
            <a:r>
              <a:rPr kumimoji="1" lang="zh-CN" altLang="en-US" sz="4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发展规律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500563" y="4437063"/>
            <a:ext cx="331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 smtClean="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2019.04</a:t>
            </a:r>
            <a:endParaRPr lang="en-US" altLang="zh-CN" sz="3200" dirty="0">
              <a:solidFill>
                <a:srgbClr val="02080A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57188" y="428625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唯物主义和唯心主义</a:t>
            </a:r>
            <a:endParaRPr kumimoji="1" lang="en-US" altLang="zh-CN" sz="32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对认识本质的不同回答</a:t>
            </a:r>
            <a:endParaRPr kumimoji="1" lang="en-US" altLang="zh-CN" sz="32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1123950" y="1925638"/>
            <a:ext cx="2160588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6019800" y="1998663"/>
            <a:ext cx="1944688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1843088" y="2646363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04A08"/>
                </a:solidFill>
                <a:latin typeface="Times New Roman" pitchFamily="18" charset="0"/>
                <a:ea typeface="楷体_GB2312" pitchFamily="49" charset="-122"/>
              </a:rPr>
              <a:t>物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6596063" y="2574925"/>
            <a:ext cx="935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04A08"/>
                </a:solidFill>
                <a:latin typeface="Times New Roman" pitchFamily="18" charset="0"/>
                <a:ea typeface="楷体_GB2312" pitchFamily="49" charset="-122"/>
              </a:rPr>
              <a:t>感觉思想</a:t>
            </a:r>
            <a:endParaRPr kumimoji="1" lang="en-US" altLang="zh-CN" sz="2400" b="1">
              <a:solidFill>
                <a:srgbClr val="F04A08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2295" name="AutoShape 10"/>
          <p:cNvSpPr>
            <a:spLocks noChangeArrowheads="1"/>
          </p:cNvSpPr>
          <p:nvPr/>
        </p:nvSpPr>
        <p:spPr bwMode="auto">
          <a:xfrm>
            <a:off x="3500438" y="2646363"/>
            <a:ext cx="2520950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785006 h 21600"/>
              <a:gd name="T4" fmla="*/ 2147483647 w 21600"/>
              <a:gd name="T5" fmla="*/ 21570011 h 21600"/>
              <a:gd name="T6" fmla="*/ 2147483647 w 21600"/>
              <a:gd name="T7" fmla="*/ 1078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04A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 rot="10800000">
            <a:off x="3355975" y="3149600"/>
            <a:ext cx="2590800" cy="215900"/>
          </a:xfrm>
          <a:prstGeom prst="notchedRightArrow">
            <a:avLst>
              <a:gd name="adj1" fmla="val 50000"/>
              <a:gd name="adj2" fmla="val 30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3500438" y="2214563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唯物主义反映论</a:t>
            </a:r>
            <a:endParaRPr kumimoji="1" lang="en-US" altLang="zh-CN" sz="2400">
              <a:solidFill>
                <a:srgbClr val="02080A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3500438" y="33670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唯心主义先验论</a:t>
            </a:r>
            <a:endParaRPr kumimoji="1" lang="en-US" altLang="zh-CN" sz="2400">
              <a:solidFill>
                <a:srgbClr val="02080A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2571750" y="4643438"/>
            <a:ext cx="410368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两条根本对立的认识路线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5295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 b="1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kumimoji="1"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辩证唯物主义和旧唯物主义</a:t>
            </a:r>
            <a:endParaRPr kumimoji="1" lang="en-US" altLang="zh-CN" sz="32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对认识本质的不同回答</a:t>
            </a:r>
            <a:endParaRPr kumimoji="1" lang="en-US" altLang="zh-CN" sz="32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971550" y="5876925"/>
            <a:ext cx="7705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能动反映，</a:t>
            </a:r>
            <a:r>
              <a:rPr lang="zh-CN" altLang="en-US" sz="2800" u="sng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引入了实践观</a:t>
            </a:r>
            <a:r>
              <a:rPr lang="zh-CN" altLang="en-US" sz="28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u="sng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应用了辩证法</a:t>
            </a:r>
            <a:r>
              <a:rPr lang="zh-CN" altLang="en-US" sz="28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>
              <a:solidFill>
                <a:srgbClr val="02080A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395288" y="4005263"/>
            <a:ext cx="77041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solidFill>
                  <a:srgbClr val="5F9966"/>
                </a:solidFill>
                <a:latin typeface="Times New Roman" pitchFamily="18" charset="0"/>
                <a:ea typeface="华文中宋" pitchFamily="2" charset="-122"/>
              </a:rPr>
              <a:t>        </a:t>
            </a:r>
            <a:r>
              <a:rPr kumimoji="1" lang="zh-CN" altLang="en-US" sz="280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消极反映、被动反映，被动接受，</a:t>
            </a:r>
            <a:r>
              <a:rPr kumimoji="1" lang="zh-CN" altLang="en-US" sz="2800" u="sng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离开了实践</a:t>
            </a:r>
            <a:r>
              <a:rPr kumimoji="1" lang="zh-CN" altLang="en-US" sz="280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、</a:t>
            </a:r>
            <a:r>
              <a:rPr kumimoji="1" lang="zh-CN" altLang="en-US" sz="2800" u="sng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离开了辩证法</a:t>
            </a:r>
            <a:r>
              <a:rPr kumimoji="1" lang="zh-CN" altLang="en-US" sz="280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。      </a:t>
            </a:r>
            <a:r>
              <a:rPr lang="zh-CN" altLang="en-US" sz="280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（洛克的白板说）</a:t>
            </a:r>
            <a:endParaRPr kumimoji="1" lang="en-US" altLang="zh-CN" sz="2800" b="1">
              <a:solidFill>
                <a:srgbClr val="5F996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317" name="Text Box 23"/>
          <p:cNvSpPr txBox="1">
            <a:spLocks noChangeArrowheads="1"/>
          </p:cNvSpPr>
          <p:nvPr/>
        </p:nvSpPr>
        <p:spPr bwMode="auto">
          <a:xfrm>
            <a:off x="971550" y="3429000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kumimoji="1" lang="zh-CN" altLang="en-US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、旧唯物主义</a:t>
            </a:r>
          </a:p>
        </p:txBody>
      </p:sp>
      <p:sp>
        <p:nvSpPr>
          <p:cNvPr id="13318" name="Text Box 24"/>
          <p:cNvSpPr txBox="1">
            <a:spLocks noChangeArrowheads="1"/>
          </p:cNvSpPr>
          <p:nvPr/>
        </p:nvSpPr>
        <p:spPr bwMode="auto">
          <a:xfrm>
            <a:off x="971550" y="5441950"/>
            <a:ext cx="3529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zh-CN" altLang="en-US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、辩证唯物主义</a:t>
            </a:r>
          </a:p>
        </p:txBody>
      </p:sp>
      <p:sp>
        <p:nvSpPr>
          <p:cNvPr id="13319" name="Text Box 25"/>
          <p:cNvSpPr txBox="1">
            <a:spLocks noChangeArrowheads="1"/>
          </p:cNvSpPr>
          <p:nvPr/>
        </p:nvSpPr>
        <p:spPr bwMode="auto">
          <a:xfrm>
            <a:off x="1116013" y="1920875"/>
            <a:ext cx="4535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共同点：</a:t>
            </a:r>
            <a:r>
              <a:rPr kumimoji="1" lang="zh-CN" altLang="en-US" sz="32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反映论</a:t>
            </a:r>
          </a:p>
        </p:txBody>
      </p:sp>
      <p:sp>
        <p:nvSpPr>
          <p:cNvPr id="13320" name="Text Box 26"/>
          <p:cNvSpPr txBox="1">
            <a:spLocks noChangeArrowheads="1"/>
          </p:cNvSpPr>
          <p:nvPr/>
        </p:nvSpPr>
        <p:spPr bwMode="auto">
          <a:xfrm>
            <a:off x="1187450" y="256540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区  别：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kumimoji="1" lang="zh-CN" altLang="en-US" sz="3600" b="1" kern="1200" dirty="0" smtClean="0"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+mn-cs"/>
              </a:rPr>
              <a:t>二、认识的来源（认识和实践的关系）</a:t>
            </a:r>
            <a:endParaRPr kumimoji="1" lang="zh-CN" altLang="en-US" sz="3600" b="1" kern="1200" dirty="0">
              <a:solidFill>
                <a:srgbClr val="FF0000"/>
              </a:solidFill>
              <a:effectLst/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43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楷体" pitchFamily="49" charset="-122"/>
                <a:ea typeface="楷体" pitchFamily="49" charset="-122"/>
              </a:rPr>
              <a:t>中国传统哲学中的知行关系</a:t>
            </a:r>
            <a:endParaRPr lang="zh-CN" altLang="en-US" b="1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40" name="内容占位符 2"/>
          <p:cNvSpPr txBox="1">
            <a:spLocks/>
          </p:cNvSpPr>
          <p:nvPr/>
        </p:nvSpPr>
        <p:spPr bwMode="auto">
          <a:xfrm>
            <a:off x="428625" y="2357438"/>
            <a:ext cx="82296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2"/>
              </a:buBlip>
            </a:pPr>
            <a:r>
              <a:rPr lang="zh-CN" altLang="en-US" sz="2800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孔子</a:t>
            </a:r>
            <a:r>
              <a:rPr lang="zh-CN" altLang="en-US" sz="2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认为有“生而知之者”、“学而知之者”。</a:t>
            </a:r>
            <a:endParaRPr lang="en-US" altLang="zh-CN" sz="28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2"/>
              </a:buBlip>
            </a:pPr>
            <a:r>
              <a:rPr lang="zh-CN" altLang="en-US" sz="2800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董 仲 舒</a:t>
            </a:r>
            <a:r>
              <a:rPr lang="zh-CN" altLang="en-US" sz="2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主张“不学而自知”；</a:t>
            </a:r>
            <a:r>
              <a:rPr lang="zh-CN" altLang="en-US" sz="2800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王充</a:t>
            </a:r>
            <a:r>
              <a:rPr lang="zh-CN" altLang="en-US" sz="2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则认为“学之乃知，不问不知”。</a:t>
            </a:r>
            <a:endParaRPr lang="en-US" altLang="zh-CN" sz="28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2"/>
              </a:buBlip>
            </a:pPr>
            <a:r>
              <a:rPr lang="zh-CN" altLang="en-US" sz="2800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程朱学派</a:t>
            </a:r>
            <a:r>
              <a:rPr lang="zh-CN" altLang="en-US" sz="2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主张知先行后，强调知的作用；</a:t>
            </a:r>
            <a:r>
              <a:rPr lang="zh-CN" altLang="en-US" sz="2800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王阳明</a:t>
            </a:r>
            <a:r>
              <a:rPr lang="zh-CN" altLang="en-US" sz="2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提出知行合一，否定了知与行的界限。</a:t>
            </a:r>
            <a:endParaRPr lang="en-US" altLang="zh-CN" sz="28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Tx/>
              <a:buBlip>
                <a:blip r:embed="rId2"/>
              </a:buBlip>
            </a:pPr>
            <a:r>
              <a:rPr lang="zh-CN" altLang="en-US" sz="2800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王夫之</a:t>
            </a:r>
            <a:r>
              <a:rPr lang="zh-CN" altLang="en-US" sz="28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认为行先知后，行可兼知，主张行优于知、行高于知</a:t>
            </a:r>
            <a:r>
              <a:rPr lang="zh-CN" altLang="en-US" sz="28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/>
          <p:cNvSpPr txBox="1">
            <a:spLocks noChangeArrowheads="1"/>
          </p:cNvSpPr>
          <p:nvPr/>
        </p:nvSpPr>
        <p:spPr bwMode="auto">
          <a:xfrm>
            <a:off x="2500313" y="2500313"/>
            <a:ext cx="424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实践决定认识的</a:t>
            </a:r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1620838" y="4727575"/>
            <a:ext cx="1008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需要</a:t>
            </a:r>
          </a:p>
        </p:txBody>
      </p:sp>
      <p:sp>
        <p:nvSpPr>
          <p:cNvPr id="15364" name="Text Box 15"/>
          <p:cNvSpPr txBox="1">
            <a:spLocks noChangeArrowheads="1"/>
          </p:cNvSpPr>
          <p:nvPr/>
        </p:nvSpPr>
        <p:spPr bwMode="auto">
          <a:xfrm>
            <a:off x="3060700" y="4727575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可能</a:t>
            </a:r>
          </a:p>
        </p:txBody>
      </p:sp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4429125" y="4654550"/>
            <a:ext cx="1439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产生和发展</a:t>
            </a:r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6084888" y="4654550"/>
            <a:ext cx="1008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标准</a:t>
            </a:r>
            <a:endParaRPr kumimoji="1" lang="en-US" altLang="zh-CN" sz="3200" b="1">
              <a:solidFill>
                <a:srgbClr val="00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5367" name="Line 18"/>
          <p:cNvSpPr>
            <a:spLocks noChangeShapeType="1"/>
          </p:cNvSpPr>
          <p:nvPr/>
        </p:nvSpPr>
        <p:spPr bwMode="auto">
          <a:xfrm flipH="1">
            <a:off x="2197100" y="3862388"/>
            <a:ext cx="0" cy="6477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8" name="Line 19"/>
          <p:cNvSpPr>
            <a:spLocks noChangeShapeType="1"/>
          </p:cNvSpPr>
          <p:nvPr/>
        </p:nvSpPr>
        <p:spPr bwMode="auto">
          <a:xfrm flipH="1">
            <a:off x="3708400" y="3862388"/>
            <a:ext cx="0" cy="5762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9" name="Line 20"/>
          <p:cNvSpPr>
            <a:spLocks noChangeShapeType="1"/>
          </p:cNvSpPr>
          <p:nvPr/>
        </p:nvSpPr>
        <p:spPr bwMode="auto">
          <a:xfrm>
            <a:off x="5076825" y="3862388"/>
            <a:ext cx="0" cy="5762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0" name="Line 21"/>
          <p:cNvSpPr>
            <a:spLocks noChangeShapeType="1"/>
          </p:cNvSpPr>
          <p:nvPr/>
        </p:nvSpPr>
        <p:spPr bwMode="auto">
          <a:xfrm>
            <a:off x="6588125" y="3862388"/>
            <a:ext cx="1588" cy="6477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1" name="Line 22"/>
          <p:cNvSpPr>
            <a:spLocks noChangeShapeType="1"/>
          </p:cNvSpPr>
          <p:nvPr/>
        </p:nvSpPr>
        <p:spPr bwMode="auto">
          <a:xfrm>
            <a:off x="2197100" y="3862388"/>
            <a:ext cx="4391025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2" name="Line 23"/>
          <p:cNvSpPr>
            <a:spLocks noChangeShapeType="1"/>
          </p:cNvSpPr>
          <p:nvPr/>
        </p:nvSpPr>
        <p:spPr bwMode="auto">
          <a:xfrm>
            <a:off x="4429125" y="3214688"/>
            <a:ext cx="0" cy="5762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4350" name="Text Box 8"/>
          <p:cNvSpPr txBox="1">
            <a:spLocks noChangeArrowheads="1"/>
          </p:cNvSpPr>
          <p:nvPr/>
        </p:nvSpPr>
        <p:spPr bwMode="auto">
          <a:xfrm>
            <a:off x="857250" y="714375"/>
            <a:ext cx="7315200" cy="1384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6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马克思主义认为：</a:t>
            </a:r>
            <a:endParaRPr kumimoji="1" lang="en-US" altLang="zh-CN" sz="36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kumimoji="1" lang="zh-CN" altLang="en-US" sz="32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其一，实践</a:t>
            </a:r>
            <a:r>
              <a:rPr kumimoji="1" lang="zh-CN" altLang="en-US" sz="32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决定认识，是认识的基础。</a:t>
            </a:r>
            <a:endParaRPr kumimoji="1" lang="en-US" altLang="zh-CN" sz="3200" b="1" dirty="0">
              <a:solidFill>
                <a:schemeClr val="bg1">
                  <a:lumMod val="60000"/>
                  <a:lumOff val="4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15366" grpId="0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其二，认识</a:t>
            </a:r>
            <a:r>
              <a:rPr kumimoji="1" lang="zh-CN" altLang="en-US" sz="32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对实践具有指导作用</a:t>
            </a:r>
            <a:endParaRPr kumimoji="1" lang="en-US" altLang="zh-CN" sz="3200" b="1" dirty="0">
              <a:solidFill>
                <a:schemeClr val="bg1">
                  <a:lumMod val="60000"/>
                  <a:lumOff val="4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41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（１）正确的认识对实践起着积极的促进作用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（２）错误的认识对实践起着消极的阻碍作用</a:t>
            </a:r>
            <a:endParaRPr kumimoji="1" lang="en-US" altLang="zh-CN" sz="2800" dirty="0">
              <a:solidFill>
                <a:srgbClr val="02080A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388" name="AutoShape 9" descr="12581994_20050818163201505577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AutoShape 11" descr="12581994_20050818163201505577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AutoShape 13" descr="12581994_20050818163201505577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2241" name="SP2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3789363"/>
            <a:ext cx="3592513" cy="2514600"/>
          </a:xfrm>
        </p:spPr>
      </p:pic>
      <p:pic>
        <p:nvPicPr>
          <p:cNvPr id="52244" name="Picture 20" descr="12581994_2005081816320150557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789363"/>
            <a:ext cx="3384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4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071563" y="357188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CC0000"/>
                </a:solidFill>
                <a:latin typeface="Times New Roman" pitchFamily="18" charset="0"/>
                <a:ea typeface="楷体_GB2312" pitchFamily="49" charset="-122"/>
              </a:rPr>
              <a:t>三、认识运动的基本规律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28625" y="2000250"/>
            <a:ext cx="8358188" cy="14711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实践</a:t>
            </a:r>
            <a:r>
              <a:rPr kumimoji="1" lang="en-US" altLang="zh-CN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kumimoji="1" lang="zh-CN" altLang="en-US" sz="3200" b="1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认识</a:t>
            </a: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（感性认识</a:t>
            </a:r>
            <a:r>
              <a:rPr kumimoji="1" lang="en-US" altLang="zh-CN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+</a:t>
            </a: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理性认识）</a:t>
            </a:r>
            <a:r>
              <a:rPr kumimoji="1" lang="en-US" altLang="zh-CN" sz="3200" dirty="0" smtClean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kumimoji="1" lang="zh-CN" altLang="en-US" sz="3200" dirty="0" smtClean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再</a:t>
            </a:r>
            <a:r>
              <a:rPr kumimoji="1" lang="zh-CN" altLang="en-US" sz="3200" b="1" dirty="0" smtClean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实践</a:t>
            </a:r>
            <a:r>
              <a:rPr kumimoji="1" lang="en-US" altLang="zh-CN" sz="3200" dirty="0" smtClean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kumimoji="1" lang="zh-CN" altLang="en-US" sz="3200" dirty="0" smtClean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再认识</a:t>
            </a:r>
            <a:r>
              <a:rPr kumimoji="1" lang="en-US" altLang="zh-CN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……</a:t>
            </a: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循环往复、以致无穷</a:t>
            </a:r>
            <a:endParaRPr kumimoji="1" lang="en-US" altLang="zh-CN" sz="3200" dirty="0">
              <a:solidFill>
                <a:srgbClr val="02080A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571500" y="1143000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</a:rPr>
              <a:t>马克思主义认为：</a:t>
            </a:r>
            <a:r>
              <a:rPr kumimoji="1" lang="zh-CN" altLang="en-US" sz="28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认识运动是一个辩证发展的过程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17415" name="Picture 7" descr="C:\Users\Administrator\Desktop\004_看图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571875"/>
            <a:ext cx="63912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14438" y="1500188"/>
            <a:ext cx="6480175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认识的两种形式：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从感性认识到理性认识</a:t>
            </a: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3735388" y="5876925"/>
            <a:ext cx="935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感觉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3662363" y="4581525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知觉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3662363" y="3284538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表象</a:t>
            </a: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5535613" y="5876925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个别特征</a:t>
            </a:r>
          </a:p>
        </p:txBody>
      </p:sp>
      <p:sp>
        <p:nvSpPr>
          <p:cNvPr id="18439" name="Text Box 26"/>
          <p:cNvSpPr txBox="1">
            <a:spLocks noChangeArrowheads="1"/>
          </p:cNvSpPr>
          <p:nvPr/>
        </p:nvSpPr>
        <p:spPr bwMode="auto">
          <a:xfrm>
            <a:off x="5535613" y="45815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综合反映</a:t>
            </a:r>
          </a:p>
        </p:txBody>
      </p:sp>
      <p:sp>
        <p:nvSpPr>
          <p:cNvPr id="18440" name="Text Box 27"/>
          <p:cNvSpPr txBox="1">
            <a:spLocks noChangeArrowheads="1"/>
          </p:cNvSpPr>
          <p:nvPr/>
        </p:nvSpPr>
        <p:spPr bwMode="auto">
          <a:xfrm>
            <a:off x="5462588" y="3284538"/>
            <a:ext cx="190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回忆再现</a:t>
            </a:r>
          </a:p>
        </p:txBody>
      </p:sp>
      <p:sp>
        <p:nvSpPr>
          <p:cNvPr id="18441" name="Text Box 33"/>
          <p:cNvSpPr txBox="1">
            <a:spLocks noChangeArrowheads="1"/>
          </p:cNvSpPr>
          <p:nvPr/>
        </p:nvSpPr>
        <p:spPr bwMode="auto">
          <a:xfrm>
            <a:off x="1476375" y="3860800"/>
            <a:ext cx="6477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2080A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3200" b="1">
                <a:solidFill>
                  <a:srgbClr val="02080A"/>
                </a:solidFill>
                <a:latin typeface="Times New Roman" pitchFamily="18" charset="0"/>
                <a:ea typeface="楷体_GB2312" pitchFamily="49" charset="-122"/>
              </a:rPr>
              <a:t>、感性认识</a:t>
            </a:r>
          </a:p>
        </p:txBody>
      </p:sp>
      <p:sp>
        <p:nvSpPr>
          <p:cNvPr id="18442" name="Line 34"/>
          <p:cNvSpPr>
            <a:spLocks noChangeShapeType="1"/>
          </p:cNvSpPr>
          <p:nvPr/>
        </p:nvSpPr>
        <p:spPr bwMode="auto">
          <a:xfrm flipV="1">
            <a:off x="2151063" y="3573463"/>
            <a:ext cx="1584325" cy="7921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3" name="Line 36"/>
          <p:cNvSpPr>
            <a:spLocks noChangeShapeType="1"/>
          </p:cNvSpPr>
          <p:nvPr/>
        </p:nvSpPr>
        <p:spPr bwMode="auto">
          <a:xfrm flipV="1">
            <a:off x="2222500" y="4868863"/>
            <a:ext cx="15128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4" name="Line 37"/>
          <p:cNvSpPr>
            <a:spLocks noChangeShapeType="1"/>
          </p:cNvSpPr>
          <p:nvPr/>
        </p:nvSpPr>
        <p:spPr bwMode="auto">
          <a:xfrm>
            <a:off x="2151063" y="5300663"/>
            <a:ext cx="1512887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5" name="Line 38"/>
          <p:cNvSpPr>
            <a:spLocks noChangeShapeType="1"/>
          </p:cNvSpPr>
          <p:nvPr/>
        </p:nvSpPr>
        <p:spPr bwMode="auto">
          <a:xfrm>
            <a:off x="4670425" y="3573463"/>
            <a:ext cx="7620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6" name="Line 39"/>
          <p:cNvSpPr>
            <a:spLocks noChangeShapeType="1"/>
          </p:cNvSpPr>
          <p:nvPr/>
        </p:nvSpPr>
        <p:spPr bwMode="auto">
          <a:xfrm>
            <a:off x="4743450" y="4868863"/>
            <a:ext cx="8382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7" name="Line 40"/>
          <p:cNvSpPr>
            <a:spLocks noChangeShapeType="1"/>
          </p:cNvSpPr>
          <p:nvPr/>
        </p:nvSpPr>
        <p:spPr bwMode="auto">
          <a:xfrm>
            <a:off x="4743450" y="6165850"/>
            <a:ext cx="8382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8448" name="AutoShape 41"/>
          <p:cNvSpPr>
            <a:spLocks noChangeArrowheads="1"/>
          </p:cNvSpPr>
          <p:nvPr/>
        </p:nvSpPr>
        <p:spPr bwMode="auto">
          <a:xfrm rot="-10796884">
            <a:off x="6183313" y="3860800"/>
            <a:ext cx="144462" cy="685800"/>
          </a:xfrm>
          <a:prstGeom prst="downArrow">
            <a:avLst>
              <a:gd name="adj1" fmla="val 50000"/>
              <a:gd name="adj2" fmla="val 1186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8449" name="AutoShape 43"/>
          <p:cNvSpPr>
            <a:spLocks noChangeArrowheads="1"/>
          </p:cNvSpPr>
          <p:nvPr/>
        </p:nvSpPr>
        <p:spPr bwMode="auto">
          <a:xfrm rot="-10796884">
            <a:off x="6183313" y="5157788"/>
            <a:ext cx="144462" cy="685800"/>
          </a:xfrm>
          <a:prstGeom prst="downArrow">
            <a:avLst>
              <a:gd name="adj1" fmla="val 50000"/>
              <a:gd name="adj2" fmla="val 1186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8450" name="Text Box 44"/>
          <p:cNvSpPr txBox="1">
            <a:spLocks noChangeArrowheads="1"/>
          </p:cNvSpPr>
          <p:nvPr/>
        </p:nvSpPr>
        <p:spPr bwMode="auto">
          <a:xfrm>
            <a:off x="900113" y="620713"/>
            <a:ext cx="45354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（一）从实践到认识</a:t>
            </a:r>
            <a:endParaRPr kumimoji="1" lang="en-US" altLang="zh-CN" sz="32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8451" name="右大括号 18"/>
          <p:cNvSpPr>
            <a:spLocks/>
          </p:cNvSpPr>
          <p:nvPr/>
        </p:nvSpPr>
        <p:spPr bwMode="auto">
          <a:xfrm>
            <a:off x="7286625" y="3429000"/>
            <a:ext cx="714375" cy="2786063"/>
          </a:xfrm>
          <a:prstGeom prst="rightBrace">
            <a:avLst>
              <a:gd name="adj1" fmla="val 8342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509963" y="31623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概念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509963" y="1793875"/>
            <a:ext cx="995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判断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436938" y="427038"/>
            <a:ext cx="1008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推理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5092700" y="3162300"/>
            <a:ext cx="1979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内涵和外延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5168900" y="1866900"/>
            <a:ext cx="226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简单和复杂</a:t>
            </a:r>
          </a:p>
        </p:txBody>
      </p:sp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5092700" y="42703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归纳和演绎</a:t>
            </a:r>
          </a:p>
        </p:txBody>
      </p:sp>
      <p:sp>
        <p:nvSpPr>
          <p:cNvPr id="19464" name="AutoShape 19"/>
          <p:cNvSpPr>
            <a:spLocks noChangeArrowheads="1"/>
          </p:cNvSpPr>
          <p:nvPr/>
        </p:nvSpPr>
        <p:spPr bwMode="auto">
          <a:xfrm rot="10800000">
            <a:off x="6029325" y="930275"/>
            <a:ext cx="160338" cy="609600"/>
          </a:xfrm>
          <a:prstGeom prst="downArrow">
            <a:avLst>
              <a:gd name="adj1" fmla="val 50000"/>
              <a:gd name="adj2" fmla="val 9504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9465" name="Text Box 22"/>
          <p:cNvSpPr txBox="1">
            <a:spLocks noChangeArrowheads="1"/>
          </p:cNvSpPr>
          <p:nvPr/>
        </p:nvSpPr>
        <p:spPr bwMode="auto">
          <a:xfrm>
            <a:off x="1565275" y="858838"/>
            <a:ext cx="7207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2080A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3200" b="1">
                <a:solidFill>
                  <a:srgbClr val="02080A"/>
                </a:solidFill>
                <a:latin typeface="Times New Roman" pitchFamily="18" charset="0"/>
                <a:ea typeface="楷体_GB2312" pitchFamily="49" charset="-122"/>
              </a:rPr>
              <a:t>、理性认识</a:t>
            </a:r>
          </a:p>
        </p:txBody>
      </p:sp>
      <p:sp>
        <p:nvSpPr>
          <p:cNvPr id="19466" name="AutoShape 23"/>
          <p:cNvSpPr>
            <a:spLocks noChangeArrowheads="1"/>
          </p:cNvSpPr>
          <p:nvPr/>
        </p:nvSpPr>
        <p:spPr bwMode="auto">
          <a:xfrm rot="10800000">
            <a:off x="6029325" y="2370138"/>
            <a:ext cx="160338" cy="685800"/>
          </a:xfrm>
          <a:prstGeom prst="downArrow">
            <a:avLst>
              <a:gd name="adj1" fmla="val 50000"/>
              <a:gd name="adj2" fmla="val 10693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9467" name="Line 25"/>
          <p:cNvSpPr>
            <a:spLocks noChangeShapeType="1"/>
          </p:cNvSpPr>
          <p:nvPr/>
        </p:nvSpPr>
        <p:spPr bwMode="auto">
          <a:xfrm flipV="1">
            <a:off x="2357438" y="714375"/>
            <a:ext cx="1152525" cy="720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8" name="Line 26"/>
          <p:cNvSpPr>
            <a:spLocks noChangeShapeType="1"/>
          </p:cNvSpPr>
          <p:nvPr/>
        </p:nvSpPr>
        <p:spPr bwMode="auto">
          <a:xfrm flipV="1">
            <a:off x="2428875" y="2082800"/>
            <a:ext cx="10795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69" name="Line 27"/>
          <p:cNvSpPr>
            <a:spLocks noChangeShapeType="1"/>
          </p:cNvSpPr>
          <p:nvPr/>
        </p:nvSpPr>
        <p:spPr bwMode="auto">
          <a:xfrm>
            <a:off x="2357438" y="2659063"/>
            <a:ext cx="1223962" cy="7921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70" name="Line 28"/>
          <p:cNvSpPr>
            <a:spLocks noChangeShapeType="1"/>
          </p:cNvSpPr>
          <p:nvPr/>
        </p:nvSpPr>
        <p:spPr bwMode="auto">
          <a:xfrm>
            <a:off x="4373563" y="714375"/>
            <a:ext cx="7620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71" name="Line 29"/>
          <p:cNvSpPr>
            <a:spLocks noChangeShapeType="1"/>
          </p:cNvSpPr>
          <p:nvPr/>
        </p:nvSpPr>
        <p:spPr bwMode="auto">
          <a:xfrm>
            <a:off x="4373563" y="2082800"/>
            <a:ext cx="7620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72" name="Line 30"/>
          <p:cNvSpPr>
            <a:spLocks noChangeShapeType="1"/>
          </p:cNvSpPr>
          <p:nvPr/>
        </p:nvSpPr>
        <p:spPr bwMode="auto">
          <a:xfrm>
            <a:off x="4373563" y="3451225"/>
            <a:ext cx="7620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85813" y="4286250"/>
            <a:ext cx="7215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2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概念</a:t>
            </a:r>
            <a:r>
              <a:rPr lang="en-US" altLang="zh-CN" sz="2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反映事物</a:t>
            </a:r>
            <a:r>
              <a:rPr lang="zh-CN" altLang="en-US" sz="2000" u="sng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本质属性</a:t>
            </a:r>
            <a:r>
              <a: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的思维形式，是构成科学体系核心的逻辑要素。</a:t>
            </a:r>
            <a:endParaRPr lang="en-US" altLang="zh-CN" sz="200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en-US" sz="2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判断</a:t>
            </a:r>
            <a:r>
              <a:rPr lang="en-US" altLang="zh-CN" sz="2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反映事物</a:t>
            </a:r>
            <a:r>
              <a:rPr lang="zh-CN" altLang="en-US" sz="2000" u="sng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关系</a:t>
            </a:r>
            <a:r>
              <a: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的思维形式，是对事物的状况和性质有所判定的思维形式。</a:t>
            </a:r>
            <a:endParaRPr lang="en-US" altLang="zh-CN" sz="200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en-US" sz="2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推理</a:t>
            </a:r>
            <a:r>
              <a:rPr lang="en-US" altLang="zh-CN" sz="20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由已知合乎规律地</a:t>
            </a:r>
            <a:r>
              <a:rPr lang="zh-CN" altLang="en-US" sz="2000" u="sng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推出未知</a:t>
            </a:r>
            <a:r>
              <a:rPr lang="zh-CN" altLang="en-US" sz="20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的思维形式，是通过对某些判断的分析和综合再引出新的判断的过程。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57188" y="1989138"/>
            <a:ext cx="86439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en-US" altLang="zh-CN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kumimoji="1" lang="zh-CN" altLang="en-US" sz="3200" dirty="0" smtClean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）感性认识有待于发展到理性认识</a:t>
            </a:r>
            <a:endParaRPr kumimoji="1" lang="zh-CN" altLang="en-US" sz="3200" dirty="0">
              <a:solidFill>
                <a:srgbClr val="02080A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en-US" altLang="zh-CN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kumimoji="1" lang="zh-CN" altLang="en-US" sz="3200" dirty="0" smtClean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）理性认识依赖感性认识</a:t>
            </a:r>
            <a:endParaRPr kumimoji="1" lang="zh-CN" altLang="en-US" sz="3200" dirty="0">
              <a:solidFill>
                <a:srgbClr val="02080A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kumimoji="1" lang="en-US" altLang="zh-CN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）感性认识和理性认识相互渗透、相互包含</a:t>
            </a:r>
            <a:endParaRPr kumimoji="1" lang="en-US" altLang="zh-CN" sz="3200" dirty="0">
              <a:solidFill>
                <a:srgbClr val="02080A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755650" y="6921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kumimoji="1" lang="zh-CN" altLang="en-US" sz="3200" b="1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、感性认识和理性认识的关系</a:t>
            </a:r>
            <a:endParaRPr kumimoji="1" lang="en-US" altLang="zh-CN" sz="3200" b="1" dirty="0">
              <a:solidFill>
                <a:srgbClr val="02080A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827088" y="4437063"/>
            <a:ext cx="73453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二者统一于实践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割裂了二者：经验论或唯理论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kumimoji="1" lang="zh-CN" altLang="en-US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、感性认识过渡到理性认识的条件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71550" y="2349500"/>
            <a:ext cx="756126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第一，勇于实践，深入调查；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3200" dirty="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第二，理性思考，由表及里。</a:t>
            </a:r>
            <a:endParaRPr kumimoji="1" lang="en-US" altLang="zh-CN" sz="3200" dirty="0">
              <a:solidFill>
                <a:srgbClr val="02080A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5"/>
          <p:cNvSpPr>
            <a:spLocks noChangeArrowheads="1"/>
          </p:cNvSpPr>
          <p:nvPr/>
        </p:nvSpPr>
        <p:spPr bwMode="auto">
          <a:xfrm>
            <a:off x="1547813" y="2997200"/>
            <a:ext cx="1655762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685925" y="3351430"/>
            <a:ext cx="137953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 dirty="0">
                <a:solidFill>
                  <a:schemeClr val="hlink"/>
                </a:solidFill>
                <a:latin typeface="Times New Roman" pitchFamily="18" charset="0"/>
                <a:ea typeface="华文中宋" pitchFamily="2" charset="-122"/>
              </a:rPr>
              <a:t>一、实践</a:t>
            </a:r>
            <a:endParaRPr kumimoji="1" lang="en-US" altLang="zh-CN" sz="2000" b="1" dirty="0">
              <a:solidFill>
                <a:schemeClr val="hlink"/>
              </a:solidFill>
              <a:latin typeface="Times New Roman" pitchFamily="18" charset="0"/>
              <a:ea typeface="华文中宋" pitchFamily="2" charset="-122"/>
            </a:endParaRPr>
          </a:p>
          <a:p>
            <a:pPr algn="ctr">
              <a:spcBef>
                <a:spcPct val="50000"/>
              </a:spcBef>
            </a:pPr>
            <a:r>
              <a:rPr kumimoji="1" lang="zh-CN" altLang="en-US" sz="2000" b="1" dirty="0">
                <a:solidFill>
                  <a:schemeClr val="hlink"/>
                </a:solidFill>
                <a:latin typeface="Times New Roman" pitchFamily="18" charset="0"/>
                <a:ea typeface="华文中宋" pitchFamily="2" charset="-122"/>
              </a:rPr>
              <a:t>与</a:t>
            </a:r>
            <a:r>
              <a:rPr kumimoji="1" lang="zh-CN" altLang="en-US" sz="2000" b="1" dirty="0" smtClean="0">
                <a:solidFill>
                  <a:schemeClr val="hlink"/>
                </a:solidFill>
                <a:latin typeface="Times New Roman" pitchFamily="18" charset="0"/>
                <a:ea typeface="华文中宋" pitchFamily="2" charset="-122"/>
              </a:rPr>
              <a:t>认识及其规律</a:t>
            </a:r>
            <a:endParaRPr kumimoji="1" lang="en-US" altLang="zh-CN" sz="2000" b="1" dirty="0">
              <a:solidFill>
                <a:schemeClr val="hlink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100" name="Oval 11"/>
          <p:cNvSpPr>
            <a:spLocks noChangeArrowheads="1"/>
          </p:cNvSpPr>
          <p:nvPr/>
        </p:nvSpPr>
        <p:spPr bwMode="auto">
          <a:xfrm>
            <a:off x="5715000" y="3071813"/>
            <a:ext cx="1655763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5857875" y="3571875"/>
            <a:ext cx="1357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b="1">
                <a:solidFill>
                  <a:schemeClr val="hlink"/>
                </a:solidFill>
                <a:latin typeface="华文中宋" pitchFamily="2" charset="-122"/>
                <a:ea typeface="华文中宋" pitchFamily="2" charset="-122"/>
              </a:rPr>
              <a:t>二、真理与价值</a:t>
            </a:r>
            <a:endParaRPr kumimoji="1" lang="en-US" altLang="zh-CN" sz="2000" b="1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102" name="AutoShape 15"/>
          <p:cNvSpPr>
            <a:spLocks noChangeArrowheads="1"/>
          </p:cNvSpPr>
          <p:nvPr/>
        </p:nvSpPr>
        <p:spPr bwMode="auto">
          <a:xfrm>
            <a:off x="3500438" y="3714750"/>
            <a:ext cx="2009775" cy="212725"/>
          </a:xfrm>
          <a:prstGeom prst="notchedRightArrow">
            <a:avLst>
              <a:gd name="adj1" fmla="val 50000"/>
              <a:gd name="adj2" fmla="val 17443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3" name="Oval 26"/>
          <p:cNvSpPr>
            <a:spLocks noChangeArrowheads="1"/>
          </p:cNvSpPr>
          <p:nvPr/>
        </p:nvSpPr>
        <p:spPr bwMode="auto">
          <a:xfrm>
            <a:off x="1857375" y="1071563"/>
            <a:ext cx="4968875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4" name="Text Box 27"/>
          <p:cNvSpPr txBox="1">
            <a:spLocks noChangeArrowheads="1"/>
          </p:cNvSpPr>
          <p:nvPr/>
        </p:nvSpPr>
        <p:spPr bwMode="auto">
          <a:xfrm>
            <a:off x="2214563" y="1357313"/>
            <a:ext cx="4321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latin typeface="Times New Roman" pitchFamily="18" charset="0"/>
                <a:ea typeface="华文中宋" pitchFamily="2" charset="-122"/>
              </a:rPr>
              <a:t>实践与认识及其</a:t>
            </a:r>
            <a:r>
              <a:rPr kumimoji="1" lang="zh-CN" altLang="en-US" sz="2800" b="1" dirty="0">
                <a:latin typeface="Times New Roman" pitchFamily="18" charset="0"/>
                <a:ea typeface="华文中宋" pitchFamily="2" charset="-122"/>
              </a:rPr>
              <a:t>发展规律</a:t>
            </a:r>
            <a:endParaRPr kumimoji="1" lang="en-US" altLang="zh-CN" sz="2800" b="1" dirty="0"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105" name="Text Box 29"/>
          <p:cNvSpPr txBox="1">
            <a:spLocks noChangeArrowheads="1"/>
          </p:cNvSpPr>
          <p:nvPr/>
        </p:nvSpPr>
        <p:spPr bwMode="auto">
          <a:xfrm>
            <a:off x="250825" y="260350"/>
            <a:ext cx="3455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CC0000"/>
                </a:solidFill>
                <a:latin typeface="Times New Roman" pitchFamily="18" charset="0"/>
                <a:ea typeface="楷体_GB2312" pitchFamily="49" charset="-122"/>
              </a:rPr>
              <a:t>本章的逻辑结构</a:t>
            </a:r>
            <a:endParaRPr kumimoji="1" lang="en-US" altLang="zh-CN" sz="3200" b="1">
              <a:solidFill>
                <a:srgbClr val="CC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4106" name="Line 30"/>
          <p:cNvSpPr>
            <a:spLocks noChangeShapeType="1"/>
          </p:cNvSpPr>
          <p:nvPr/>
        </p:nvSpPr>
        <p:spPr bwMode="auto">
          <a:xfrm flipV="1">
            <a:off x="2500313" y="2286000"/>
            <a:ext cx="714375" cy="6429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107" name="Line 35"/>
          <p:cNvSpPr>
            <a:spLocks noChangeShapeType="1"/>
          </p:cNvSpPr>
          <p:nvPr/>
        </p:nvSpPr>
        <p:spPr bwMode="auto">
          <a:xfrm flipH="1" flipV="1">
            <a:off x="5929313" y="2214563"/>
            <a:ext cx="428625" cy="7858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42988" y="620713"/>
            <a:ext cx="7056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kumimoji="1" lang="zh-CN" altLang="en-US" sz="3200" b="1" dirty="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、认识中的非理性因素</a:t>
            </a:r>
            <a:endParaRPr kumimoji="1" lang="en-US" altLang="zh-CN" sz="3200" b="1" dirty="0">
              <a:solidFill>
                <a:srgbClr val="02080A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 flipV="1">
            <a:off x="2022475" y="38608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2022475" y="469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2533" name="Text Box 16"/>
          <p:cNvSpPr txBox="1">
            <a:spLocks noChangeArrowheads="1"/>
          </p:cNvSpPr>
          <p:nvPr/>
        </p:nvSpPr>
        <p:spPr bwMode="auto">
          <a:xfrm>
            <a:off x="857250" y="2143125"/>
            <a:ext cx="3384550" cy="25545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dirty="0">
                <a:latin typeface="Times New Roman" pitchFamily="18" charset="0"/>
              </a:rPr>
              <a:t>        </a:t>
            </a:r>
            <a:r>
              <a:rPr kumimoji="1" lang="zh-CN" altLang="en-US" sz="3200" b="1" dirty="0">
                <a:solidFill>
                  <a:srgbClr val="CC0000"/>
                </a:solidFill>
                <a:latin typeface="楷体" pitchFamily="49" charset="-122"/>
                <a:ea typeface="楷体" pitchFamily="49" charset="-122"/>
              </a:rPr>
              <a:t>非理性因素：</a:t>
            </a:r>
            <a:r>
              <a:rPr kumimoji="1"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是指认识主体的</a:t>
            </a:r>
            <a:r>
              <a:rPr kumimoji="1" lang="zh-CN" altLang="en-US" sz="3200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情感、意志</a:t>
            </a:r>
            <a:r>
              <a:rPr kumimoji="1" lang="zh-CN" altLang="en-US" sz="32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、猜测、直觉、顿悟、灵感等</a:t>
            </a:r>
            <a:r>
              <a:rPr kumimoji="1"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意识形式。</a:t>
            </a:r>
            <a:endParaRPr kumimoji="1" lang="en-US" altLang="zh-CN" sz="32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72250" y="2571750"/>
            <a:ext cx="1143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激发</a:t>
            </a:r>
            <a:endParaRPr kumimoji="1" lang="en-US" altLang="zh-CN" sz="2800" b="1" dirty="0">
              <a:solidFill>
                <a:srgbClr val="CC0000"/>
              </a:solidFill>
              <a:latin typeface="Times New Roman" pitchFamily="18" charset="0"/>
              <a:ea typeface="华文中宋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驱动</a:t>
            </a:r>
            <a:endParaRPr kumimoji="1" lang="en-US" altLang="zh-CN" sz="2800" b="1" dirty="0">
              <a:solidFill>
                <a:srgbClr val="CC0000"/>
              </a:solidFill>
              <a:latin typeface="Times New Roman" pitchFamily="18" charset="0"/>
              <a:ea typeface="华文中宋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CC0000"/>
                </a:solidFill>
                <a:latin typeface="Times New Roman" pitchFamily="18" charset="0"/>
                <a:ea typeface="华文中宋" pitchFamily="2" charset="-122"/>
              </a:rPr>
              <a:t>控制</a:t>
            </a:r>
            <a:endParaRPr kumimoji="1" lang="en-US" altLang="zh-CN" sz="2800" dirty="0">
              <a:solidFill>
                <a:srgbClr val="02080A"/>
              </a:solidFill>
              <a:latin typeface="Times New Roman" pitchFamily="18" charset="0"/>
              <a:ea typeface="华文中宋" pitchFamily="2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4357688" y="3786188"/>
            <a:ext cx="1571625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536" name="矩形 14"/>
          <p:cNvSpPr>
            <a:spLocks noChangeArrowheads="1"/>
          </p:cNvSpPr>
          <p:nvPr/>
        </p:nvSpPr>
        <p:spPr bwMode="auto">
          <a:xfrm>
            <a:off x="4643438" y="3000375"/>
            <a:ext cx="1004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作用</a:t>
            </a:r>
          </a:p>
        </p:txBody>
      </p:sp>
      <p:sp>
        <p:nvSpPr>
          <p:cNvPr id="16" name="左大括号 15"/>
          <p:cNvSpPr>
            <a:spLocks/>
          </p:cNvSpPr>
          <p:nvPr/>
        </p:nvSpPr>
        <p:spPr bwMode="auto">
          <a:xfrm>
            <a:off x="5929313" y="2714625"/>
            <a:ext cx="500062" cy="2071688"/>
          </a:xfrm>
          <a:prstGeom prst="leftBrace">
            <a:avLst>
              <a:gd name="adj1" fmla="val 8324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71472" y="3429000"/>
            <a:ext cx="3382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kumimoji="1" lang="zh-CN" altLang="en-US" sz="3200" dirty="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必要性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57356" y="4357694"/>
            <a:ext cx="59769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2080A"/>
                </a:solidFill>
                <a:latin typeface="Times New Roman" pitchFamily="18" charset="0"/>
                <a:ea typeface="楷体_GB2312" pitchFamily="49" charset="-122"/>
              </a:rPr>
              <a:t>一</a:t>
            </a:r>
            <a:r>
              <a:rPr kumimoji="1" lang="zh-CN" altLang="en-US" sz="2800" dirty="0" smtClean="0">
                <a:solidFill>
                  <a:srgbClr val="02080A"/>
                </a:solidFill>
                <a:latin typeface="Times New Roman" pitchFamily="18" charset="0"/>
                <a:ea typeface="楷体_GB2312" pitchFamily="49" charset="-122"/>
              </a:rPr>
              <a:t>是认识世界的目的是改造世界；</a:t>
            </a:r>
            <a:endParaRPr kumimoji="1" lang="zh-CN" altLang="en-US" sz="2800" dirty="0">
              <a:solidFill>
                <a:srgbClr val="02080A"/>
              </a:solidFill>
              <a:latin typeface="Times New Roman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2080A"/>
                </a:solidFill>
                <a:latin typeface="Times New Roman" pitchFamily="18" charset="0"/>
                <a:ea typeface="楷体_GB2312" pitchFamily="49" charset="-122"/>
              </a:rPr>
              <a:t>二</a:t>
            </a:r>
            <a:r>
              <a:rPr kumimoji="1" lang="zh-CN" altLang="en-US" sz="2800" dirty="0" smtClean="0">
                <a:solidFill>
                  <a:srgbClr val="02080A"/>
                </a:solidFill>
                <a:latin typeface="Times New Roman" pitchFamily="18" charset="0"/>
                <a:ea typeface="楷体_GB2312" pitchFamily="49" charset="-122"/>
              </a:rPr>
              <a:t>是认识的正确与否取决于实践的检验。</a:t>
            </a:r>
            <a:endParaRPr kumimoji="1" lang="zh-CN" altLang="en-US" sz="2800" dirty="0">
              <a:solidFill>
                <a:srgbClr val="02080A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900113" y="404813"/>
            <a:ext cx="4752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（二） 从认识到实践</a:t>
            </a: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971550" y="1557338"/>
            <a:ext cx="7056438" cy="132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没有革命的理论，就没有革命的实践</a:t>
            </a:r>
          </a:p>
          <a:p>
            <a:pPr algn="r">
              <a:spcBef>
                <a:spcPct val="50000"/>
              </a:spcBef>
            </a:pPr>
            <a:r>
              <a:rPr kumimoji="1" lang="en-US" altLang="zh-CN" sz="3200">
                <a:solidFill>
                  <a:srgbClr val="02080A"/>
                </a:solidFill>
                <a:latin typeface="华文中宋" pitchFamily="2" charset="-122"/>
                <a:ea typeface="楷体_GB2312" pitchFamily="49" charset="-122"/>
              </a:rPr>
              <a:t>——</a:t>
            </a:r>
            <a:r>
              <a:rPr kumimoji="1" lang="zh-CN" altLang="en-US" sz="32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列宁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00113" y="5373688"/>
            <a:ext cx="187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itchFamily="18" charset="0"/>
                <a:ea typeface="华文新魏" pitchFamily="2" charset="-122"/>
              </a:rPr>
              <a:t>    </a:t>
            </a:r>
            <a:r>
              <a:rPr kumimoji="1" lang="zh-CN" altLang="en-US" sz="4000" b="1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实践</a:t>
            </a:r>
            <a:endParaRPr kumimoji="1" lang="zh-CN" altLang="en-US" sz="2800" b="1">
              <a:solidFill>
                <a:srgbClr val="00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51275" y="3789363"/>
            <a:ext cx="170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4000" b="1">
                <a:solidFill>
                  <a:srgbClr val="000000"/>
                </a:solidFill>
                <a:latin typeface="Times New Roman" pitchFamily="18" charset="0"/>
                <a:ea typeface="华文中宋" pitchFamily="2" charset="-122"/>
              </a:rPr>
              <a:t>认识</a:t>
            </a:r>
            <a:endParaRPr kumimoji="1" lang="zh-CN" altLang="en-US" sz="2800" b="1">
              <a:solidFill>
                <a:srgbClr val="000000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629400" y="1981200"/>
            <a:ext cx="16144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华文新魏" pitchFamily="2" charset="-122"/>
                <a:ea typeface="华文新魏" pitchFamily="2" charset="-122"/>
              </a:rPr>
              <a:t>  </a:t>
            </a:r>
            <a:r>
              <a:rPr kumimoji="1" lang="zh-CN" altLang="en-US" sz="4000" b="1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实践</a:t>
            </a:r>
            <a:endParaRPr kumimoji="1" lang="zh-CN" altLang="en-US" sz="2800" b="1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4213" y="2133600"/>
            <a:ext cx="3095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第一次能动飞跃：目的在于认识世界</a:t>
            </a:r>
            <a:r>
              <a:rPr kumimoji="1" lang="zh-CN" altLang="en-US" sz="2800">
                <a:solidFill>
                  <a:srgbClr val="F04A08"/>
                </a:solidFill>
                <a:latin typeface="Times New Roman" pitchFamily="18" charset="0"/>
                <a:ea typeface="华文中宋" pitchFamily="2" charset="-122"/>
              </a:rPr>
              <a:t>（前提和基础）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795963" y="4292600"/>
            <a:ext cx="3097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第二次能动飞跃：目的在于改造世界</a:t>
            </a:r>
            <a:r>
              <a:rPr kumimoji="1" lang="zh-CN" altLang="en-US" sz="2800">
                <a:solidFill>
                  <a:srgbClr val="F04A08"/>
                </a:solidFill>
                <a:latin typeface="Times New Roman" pitchFamily="18" charset="0"/>
                <a:ea typeface="华文中宋" pitchFamily="2" charset="-122"/>
              </a:rPr>
              <a:t>（目的和归宿）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2700338" y="4365625"/>
            <a:ext cx="762000" cy="1066800"/>
          </a:xfrm>
          <a:custGeom>
            <a:avLst/>
            <a:gdLst>
              <a:gd name="T0" fmla="*/ 664091509 w 21600"/>
              <a:gd name="T1" fmla="*/ 0 h 21600"/>
              <a:gd name="T2" fmla="*/ 664091509 w 21600"/>
              <a:gd name="T3" fmla="*/ 1464703622 h 21600"/>
              <a:gd name="T4" fmla="*/ 142116864 w 21600"/>
              <a:gd name="T5" fmla="*/ 2147483647 h 21600"/>
              <a:gd name="T6" fmla="*/ 948325308 w 21600"/>
              <a:gd name="T7" fmla="*/ 73235181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5715000" y="2362200"/>
            <a:ext cx="838200" cy="914400"/>
          </a:xfrm>
          <a:custGeom>
            <a:avLst/>
            <a:gdLst>
              <a:gd name="T0" fmla="*/ 883905485 w 21600"/>
              <a:gd name="T1" fmla="*/ 0 h 21600"/>
              <a:gd name="T2" fmla="*/ 883905485 w 21600"/>
              <a:gd name="T3" fmla="*/ 922379669 h 21600"/>
              <a:gd name="T4" fmla="*/ 189158466 w 21600"/>
              <a:gd name="T5" fmla="*/ 1638705130 h 21600"/>
              <a:gd name="T6" fmla="*/ 1262220398 w 21600"/>
              <a:gd name="T7" fmla="*/ 4611888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55650" y="765175"/>
            <a:ext cx="777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zh-CN" altLang="en-US" sz="36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（三）认识过程两次能动飞跃的关系</a:t>
            </a:r>
            <a:endParaRPr kumimoji="1" lang="en-US" altLang="zh-CN" sz="36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971550" y="1628775"/>
            <a:ext cx="6840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1. </a:t>
            </a:r>
            <a:r>
              <a:rPr kumimoji="1" lang="zh-CN" altLang="en-US" sz="32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人类认识运动的反复性和无限性</a:t>
            </a:r>
            <a:endParaRPr kumimoji="1" lang="en-US" altLang="zh-CN" sz="3200">
              <a:solidFill>
                <a:srgbClr val="02080A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627" name="AutoShape 7" descr="U399P1T1D5368303F21DT20041229173515"/>
          <p:cNvSpPr>
            <a:spLocks noChangeAspect="1" noChangeArrowheads="1"/>
          </p:cNvSpPr>
          <p:nvPr/>
        </p:nvSpPr>
        <p:spPr bwMode="auto">
          <a:xfrm>
            <a:off x="3381375" y="2571750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684213" y="549275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（四）认识运动的不断反复和无限发展</a:t>
            </a:r>
            <a:endParaRPr kumimoji="1" lang="en-US" altLang="zh-CN" sz="36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657" name="Line 18"/>
          <p:cNvSpPr>
            <a:spLocks noChangeShapeType="1"/>
          </p:cNvSpPr>
          <p:nvPr/>
        </p:nvSpPr>
        <p:spPr bwMode="auto">
          <a:xfrm>
            <a:off x="4357688" y="5286375"/>
            <a:ext cx="5715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pic>
        <p:nvPicPr>
          <p:cNvPr id="27658" name="Picture 10" descr="C:\Users\Administrator\Desktop\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357438"/>
            <a:ext cx="30543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C:\Users\Administrator\Desktop\00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572000"/>
            <a:ext cx="30559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C:\Users\Administrator\Desktop\0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572000"/>
            <a:ext cx="318293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 bwMode="auto">
          <a:xfrm rot="5400000">
            <a:off x="2358231" y="4287044"/>
            <a:ext cx="427038" cy="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662" name="Picture 14" descr="http://pic.58pic.com/58pic/15/12/62/84758PICgvt_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2370138"/>
            <a:ext cx="24574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箭头连接符 17"/>
          <p:cNvCxnSpPr/>
          <p:nvPr/>
        </p:nvCxnSpPr>
        <p:spPr bwMode="auto">
          <a:xfrm rot="5400000" flipH="1" flipV="1">
            <a:off x="6643687" y="4286251"/>
            <a:ext cx="428625" cy="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pPr algn="l"/>
            <a:r>
              <a:rPr lang="zh-CN" altLang="en-US" sz="40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楷体" pitchFamily="49" charset="-122"/>
                <a:ea typeface="楷体" pitchFamily="49" charset="-122"/>
              </a:rPr>
              <a:t>黑洞原来是这样的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effectLst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471609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dirty="0" smtClean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800" dirty="0" smtClean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800" dirty="0" smtClean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</a:rPr>
              <a:t>日</a:t>
            </a:r>
            <a:r>
              <a:rPr lang="en-US" altLang="zh-CN" sz="2800" dirty="0" smtClean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</a:rPr>
              <a:t>21</a:t>
            </a:r>
            <a:r>
              <a:rPr lang="zh-CN" altLang="en-US" sz="2800" dirty="0" smtClean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</a:rPr>
              <a:t>时，全球多地天文学家同步公布了黑洞“真容”。爱因斯坦广义相对论被证明在极端条件下仍然成立。</a:t>
            </a:r>
            <a:endParaRPr lang="zh-CN" altLang="en-US" sz="2800" dirty="0">
              <a:solidFill>
                <a:srgbClr val="000000"/>
              </a:solidFill>
              <a:effectLst/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 descr="C:\Users\Administrator\Desktop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85992"/>
            <a:ext cx="4762500" cy="360997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00034" y="2857496"/>
            <a:ext cx="250033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爱因斯坦预言黑洞的存在</a:t>
            </a:r>
            <a:endParaRPr lang="en-US" altLang="zh-CN" sz="24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惠勒提出“黑洞”概念</a:t>
            </a:r>
            <a:endParaRPr lang="en-US" altLang="zh-CN" sz="24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24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霍金提出“黑洞是时空的扭曲者”</a:t>
            </a:r>
            <a:endParaRPr lang="zh-CN" altLang="en-US" sz="24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rot="5400000">
            <a:off x="1750199" y="3679033"/>
            <a:ext cx="500066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 bwMode="auto">
          <a:xfrm rot="5400000">
            <a:off x="1749405" y="4821247"/>
            <a:ext cx="500066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 flipV="1">
            <a:off x="500034" y="1000108"/>
            <a:ext cx="450059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7345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2. </a:t>
            </a:r>
            <a:r>
              <a:rPr kumimoji="1" lang="zh-CN" altLang="en-US" sz="32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认识和实践的具体的、历史的统一</a:t>
            </a:r>
            <a:endParaRPr kumimoji="1" lang="en-US" altLang="zh-CN" sz="3200">
              <a:solidFill>
                <a:srgbClr val="02080A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33123" name="Picture 3" descr="NO_2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786188"/>
            <a:ext cx="21701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7" name="Picture 7" descr="F200602182350432922718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2786063"/>
            <a:ext cx="198596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Administrator\Desktop\0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1357313"/>
            <a:ext cx="314642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929058" y="54292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每个时代只能解决自己时代的问题。</a:t>
            </a:r>
            <a:r>
              <a:rPr lang="en-US" altLang="zh-CN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马克思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云形 7"/>
          <p:cNvSpPr/>
          <p:nvPr/>
        </p:nvSpPr>
        <p:spPr bwMode="auto">
          <a:xfrm>
            <a:off x="6357950" y="4357694"/>
            <a:ext cx="1000132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思考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333375"/>
            <a:ext cx="475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3. </a:t>
            </a:r>
            <a:r>
              <a:rPr kumimoji="1" lang="zh-CN" altLang="en-US" sz="32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认识运动的基本规律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56932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hlink"/>
                </a:solidFill>
                <a:latin typeface="Times New Roman" pitchFamily="18" charset="0"/>
              </a:rPr>
              <a:t>        </a:t>
            </a:r>
            <a:r>
              <a:rPr kumimoji="1" lang="zh-CN" altLang="en-US" sz="2800" dirty="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通过实践而发现真理，又通过实践而证实真理和发展真理。从感性认识而能动地发展到理性认识，又从理性认识而能动地指导革命实践，改造主观世界和客观世界。</a:t>
            </a:r>
            <a:r>
              <a:rPr kumimoji="1" lang="zh-CN" altLang="en-US" sz="2800" u="sng" dirty="0">
                <a:solidFill>
                  <a:srgbClr val="F04A08"/>
                </a:solidFill>
                <a:latin typeface="华文中宋" pitchFamily="2" charset="-122"/>
                <a:ea typeface="华文中宋" pitchFamily="2" charset="-122"/>
              </a:rPr>
              <a:t>实践、认识、再实践、再认识，这种形式，循环往复以至无穷，而实践和认识之每一循环的内容，都比较地进到了高一级的程度。</a:t>
            </a:r>
            <a:r>
              <a:rPr kumimoji="1" lang="zh-CN" altLang="en-US" sz="2800" dirty="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这就是辩证唯物论的全部认识论，这就是辩证唯物论的知行统一观。                        </a:t>
            </a:r>
            <a:r>
              <a:rPr kumimoji="1" lang="en-US" altLang="zh-CN" sz="2800" dirty="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——</a:t>
            </a:r>
            <a:r>
              <a:rPr kumimoji="1" lang="zh-CN" altLang="en-US" sz="2800" dirty="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毛泽东</a:t>
            </a:r>
            <a:endParaRPr kumimoji="1" lang="en-US" altLang="zh-CN" sz="2800" b="1" dirty="0">
              <a:solidFill>
                <a:schemeClr val="hlink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692275" y="1052513"/>
            <a:ext cx="6769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00"/>
                </a:solidFill>
                <a:ea typeface="楷体_GB2312" pitchFamily="49" charset="-122"/>
              </a:rPr>
              <a:t>人类认识活动与实践活动的目的何在？</a:t>
            </a:r>
            <a:endParaRPr lang="en-US" altLang="zh-CN" sz="3600" dirty="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403350" y="2420938"/>
            <a:ext cx="468153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02080A"/>
                </a:solidFill>
                <a:ea typeface="楷体_GB2312" pitchFamily="49" charset="-122"/>
              </a:rPr>
              <a:t>第一，追求真理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3600" dirty="0">
                <a:solidFill>
                  <a:srgbClr val="02080A"/>
                </a:solidFill>
                <a:ea typeface="楷体_GB2312" pitchFamily="49" charset="-122"/>
              </a:rPr>
              <a:t>第二，创造价值</a:t>
            </a:r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395288" y="260350"/>
            <a:ext cx="1439862" cy="792163"/>
          </a:xfrm>
          <a:prstGeom prst="wedgeEllipseCallout">
            <a:avLst>
              <a:gd name="adj1" fmla="val 52537"/>
              <a:gd name="adj2" fmla="val 700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11188" y="333375"/>
            <a:ext cx="99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/>
              <a:t>问题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7" descr="DSC04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627313" y="1557338"/>
            <a:ext cx="38893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9600" b="1">
                <a:solidFill>
                  <a:srgbClr val="F04A08"/>
                </a:solidFill>
                <a:latin typeface="隶书" pitchFamily="49" charset="-122"/>
                <a:ea typeface="隶书" pitchFamily="49" charset="-122"/>
              </a:rPr>
              <a:t>谢 谢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24075" y="1052513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CC3300"/>
                </a:solidFill>
                <a:latin typeface="Times New Roman" pitchFamily="18" charset="0"/>
                <a:ea typeface="楷体_GB2312" pitchFamily="49" charset="-122"/>
              </a:rPr>
              <a:t>本章的教学目的和要求</a:t>
            </a:r>
            <a:endParaRPr kumimoji="1" lang="en-US" altLang="zh-CN" sz="3600" b="1">
              <a:solidFill>
                <a:srgbClr val="CC33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755650" y="2060575"/>
            <a:ext cx="792003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3600">
                <a:latin typeface="Times New Roman" pitchFamily="18" charset="0"/>
              </a:rPr>
              <a:t>       </a:t>
            </a:r>
            <a:r>
              <a:rPr kumimoji="1" lang="zh-CN" altLang="en-US" sz="2800">
                <a:solidFill>
                  <a:srgbClr val="02080A"/>
                </a:solidFill>
                <a:latin typeface="Times New Roman" pitchFamily="18" charset="0"/>
                <a:ea typeface="楷体_GB2312" pitchFamily="49" charset="-122"/>
              </a:rPr>
              <a:t>学习和把握马克思主义认识论的基本观点，了解认识的本质及其发展规律，真理的客观性、绝对性和相对性，真理与价值的关系，坚持理论创新和实践创新，不断提高在实践中认识世界和改造世界的能力。</a:t>
            </a:r>
            <a:endParaRPr kumimoji="1" lang="en-US" altLang="zh-CN" sz="2800">
              <a:solidFill>
                <a:srgbClr val="02080A"/>
              </a:solidFill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059113" y="836613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chemeClr val="folHlink"/>
                </a:solidFill>
                <a:latin typeface="Times New Roman" pitchFamily="18" charset="0"/>
                <a:ea typeface="楷体_GB2312" pitchFamily="49" charset="-122"/>
              </a:rPr>
              <a:t>本章的重点</a:t>
            </a:r>
            <a:endParaRPr kumimoji="1" lang="en-US" altLang="zh-CN" sz="4000" b="1">
              <a:solidFill>
                <a:schemeClr val="folHlink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619250" y="2133600"/>
            <a:ext cx="5400675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kumimoji="1" lang="zh-CN" altLang="en-US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、认识的基础本质和规律</a:t>
            </a:r>
            <a:endParaRPr kumimoji="1" lang="en-US" altLang="zh-CN" sz="2800">
              <a:solidFill>
                <a:srgbClr val="02080A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zh-CN" altLang="en-US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、真理的客观性与辩证性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kumimoji="1" lang="zh-CN" altLang="en-US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、实践是检验真理的标准</a:t>
            </a:r>
            <a:endParaRPr kumimoji="1" lang="en-US" altLang="zh-CN" sz="2800">
              <a:solidFill>
                <a:srgbClr val="02080A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kumimoji="1" lang="zh-CN" altLang="en-US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、真理和价值的辩证统一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kumimoji="1" lang="zh-CN" altLang="en-US" sz="2800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、认识世界以及改造世界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76600" y="836613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folHlink"/>
                </a:solidFill>
              </a:rPr>
              <a:t>本章的难点</a:t>
            </a:r>
            <a:endParaRPr lang="en-US" altLang="zh-CN" sz="4000" b="1">
              <a:solidFill>
                <a:schemeClr val="folHlink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331913" y="2133600"/>
            <a:ext cx="648176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、感性认识理性认识及其辩证关系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、非理性因素在认识过程中的作用</a:t>
            </a:r>
            <a:endParaRPr lang="en-US" altLang="zh-CN" sz="2800">
              <a:solidFill>
                <a:srgbClr val="02080A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、真理客观性及其绝对性和相对性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、真理和价值在实践中的辩证统一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800">
                <a:solidFill>
                  <a:srgbClr val="02080A"/>
                </a:solidFill>
                <a:latin typeface="华文中宋" pitchFamily="2" charset="-122"/>
                <a:ea typeface="华文中宋" pitchFamily="2" charset="-122"/>
              </a:rPr>
              <a:t>、科学精神人文精神的含义与关系</a:t>
            </a:r>
            <a:endParaRPr lang="en-US" altLang="zh-CN" sz="2800">
              <a:solidFill>
                <a:srgbClr val="02080A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285875" y="785813"/>
            <a:ext cx="659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 smtClean="0">
                <a:solidFill>
                  <a:srgbClr val="F04A08"/>
                </a:solidFill>
                <a:latin typeface="华文中宋" pitchFamily="2" charset="-122"/>
                <a:ea typeface="华文中宋" pitchFamily="2" charset="-122"/>
              </a:rPr>
              <a:t>第四专题  认识论</a:t>
            </a:r>
            <a:endParaRPr kumimoji="1" lang="zh-CN" altLang="en-US" sz="3600" b="1" dirty="0">
              <a:solidFill>
                <a:srgbClr val="F04A08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187450" y="2420938"/>
            <a:ext cx="5113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一、什么是认识？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6588125" y="5876925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 sz="3600">
              <a:latin typeface="Times New Roman" pitchFamily="18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1187450" y="3716338"/>
            <a:ext cx="6480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二、实践与</a:t>
            </a:r>
            <a:r>
              <a:rPr kumimoji="1" lang="zh-CN" altLang="en-US" sz="3200" b="1" dirty="0" smtClean="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认识是什么关系？</a:t>
            </a:r>
            <a:endParaRPr kumimoji="1" lang="zh-CN" altLang="en-US" sz="3200" b="1" dirty="0">
              <a:solidFill>
                <a:srgbClr val="02080A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187450" y="4941888"/>
            <a:ext cx="6840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三、认识运动的基本</a:t>
            </a:r>
            <a:r>
              <a:rPr kumimoji="1" lang="zh-CN" altLang="en-US" sz="3200" b="1" dirty="0" smtClean="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规律是怎样的？</a:t>
            </a:r>
            <a:endParaRPr kumimoji="1" lang="zh-CN" altLang="en-US" sz="3200" b="1" dirty="0">
              <a:solidFill>
                <a:srgbClr val="02080A"/>
              </a:solidFill>
              <a:latin typeface="Times New Roman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CC0000"/>
                </a:solidFill>
                <a:latin typeface="Times New Roman" pitchFamily="18" charset="0"/>
                <a:ea typeface="楷体_GB2312" pitchFamily="49" charset="-122"/>
              </a:rPr>
              <a:t>一、什么是认识？</a:t>
            </a:r>
            <a:endParaRPr kumimoji="1" lang="en-US" altLang="zh-CN" sz="3600" b="1" dirty="0">
              <a:solidFill>
                <a:srgbClr val="CC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71500" y="1714500"/>
            <a:ext cx="7632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kumimoji="1" lang="zh-CN" altLang="en-US" sz="320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马克思主义认为：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认识是</a:t>
            </a:r>
            <a:r>
              <a:rPr kumimoji="1" lang="zh-CN" altLang="en-US" sz="3200" b="1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主体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对</a:t>
            </a:r>
            <a:r>
              <a:rPr kumimoji="1" lang="zh-CN" altLang="en-US" sz="3200" b="1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客体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kumimoji="1" lang="zh-CN" altLang="en-US" sz="3200" b="1" u="sng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能动的反映</a:t>
            </a:r>
            <a:endParaRPr kumimoji="1" lang="en-US" altLang="zh-CN" sz="3200" b="1" u="sng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7" descr="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154781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9" descr="http://pic.010lm.com/201603/010lm20042131628521.jpg"/>
          <p:cNvSpPr>
            <a:spLocks noChangeAspect="1" noChangeArrowheads="1"/>
          </p:cNvSpPr>
          <p:nvPr/>
        </p:nvSpPr>
        <p:spPr bwMode="auto">
          <a:xfrm>
            <a:off x="69850" y="-1836738"/>
            <a:ext cx="6315075" cy="38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AutoShape 11" descr="http://pic.010lm.com/201603/010lm20042131628521.jpg"/>
          <p:cNvSpPr>
            <a:spLocks noChangeAspect="1" noChangeArrowheads="1"/>
          </p:cNvSpPr>
          <p:nvPr/>
        </p:nvSpPr>
        <p:spPr bwMode="auto">
          <a:xfrm>
            <a:off x="69850" y="-1836738"/>
            <a:ext cx="6315075" cy="38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6512" name="Picture 16" descr="http://www.shengzhujiage.com/uploads/pictures/2016/12/r4s6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284984"/>
            <a:ext cx="210144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4" name="Picture 18" descr="http://pic36.nipic.com/20131225/15361977_17380944816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286125"/>
            <a:ext cx="221456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箭头连接符 12"/>
          <p:cNvCxnSpPr>
            <a:cxnSpLocks noChangeShapeType="1"/>
          </p:cNvCxnSpPr>
          <p:nvPr/>
        </p:nvCxnSpPr>
        <p:spPr bwMode="auto">
          <a:xfrm rot="10800000">
            <a:off x="6012160" y="4149080"/>
            <a:ext cx="642938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cxnSpLocks noChangeShapeType="1"/>
          </p:cNvCxnSpPr>
          <p:nvPr/>
        </p:nvCxnSpPr>
        <p:spPr bwMode="auto">
          <a:xfrm flipH="1" flipV="1">
            <a:off x="2915816" y="3645024"/>
            <a:ext cx="1296144" cy="504056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szs\Desktop\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013176"/>
            <a:ext cx="1800200" cy="1498008"/>
          </a:xfrm>
          <a:prstGeom prst="rect">
            <a:avLst/>
          </a:prstGeom>
          <a:noFill/>
        </p:spPr>
      </p:pic>
      <p:cxnSp>
        <p:nvCxnSpPr>
          <p:cNvPr id="17" name="直接箭头连接符 16"/>
          <p:cNvCxnSpPr/>
          <p:nvPr/>
        </p:nvCxnSpPr>
        <p:spPr bwMode="auto">
          <a:xfrm flipH="1">
            <a:off x="2987824" y="4437112"/>
            <a:ext cx="1224136" cy="9361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楷体" pitchFamily="49" charset="-122"/>
                <a:ea typeface="楷体" pitchFamily="49" charset="-122"/>
              </a:rPr>
              <a:t>主体与客体</a:t>
            </a:r>
            <a:endParaRPr lang="zh-CN" altLang="en-US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3000375" y="2214563"/>
            <a:ext cx="3071813" cy="7572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mtClean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</a:rPr>
              <a:t>主体</a:t>
            </a:r>
            <a:r>
              <a:rPr lang="en-US" altLang="zh-CN" baseline="-25000" smtClean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</a:rPr>
              <a:t>————</a:t>
            </a:r>
            <a:r>
              <a:rPr lang="zh-CN" altLang="en-US" smtClean="0"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</a:rPr>
              <a:t>客体</a:t>
            </a:r>
            <a:endParaRPr lang="en-US" altLang="zh-CN" smtClean="0">
              <a:solidFill>
                <a:srgbClr val="000000"/>
              </a:solidFill>
              <a:effectLst/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44" name="Picture 11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535363"/>
            <a:ext cx="34559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578225"/>
            <a:ext cx="37449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6" name="直接连接符 6"/>
          <p:cNvCxnSpPr>
            <a:cxnSpLocks noChangeShapeType="1"/>
          </p:cNvCxnSpPr>
          <p:nvPr/>
        </p:nvCxnSpPr>
        <p:spPr bwMode="auto">
          <a:xfrm>
            <a:off x="1214438" y="1357313"/>
            <a:ext cx="6858000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0247" name="矩形 6"/>
          <p:cNvSpPr>
            <a:spLocks noChangeArrowheads="1"/>
          </p:cNvSpPr>
          <p:nvPr/>
        </p:nvSpPr>
        <p:spPr bwMode="auto">
          <a:xfrm>
            <a:off x="4071938" y="2214563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中介</a:t>
            </a:r>
            <a:endParaRPr lang="zh-CN" alt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楷体" pitchFamily="49" charset="-122"/>
                <a:ea typeface="楷体" pitchFamily="49" charset="-122"/>
              </a:rPr>
              <a:t>能动的反映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63588" y="2133600"/>
            <a:ext cx="1150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特点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2058988" y="1701800"/>
            <a:ext cx="1663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摹写性：</a:t>
            </a: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1987550" y="2565400"/>
            <a:ext cx="1663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02080A"/>
                </a:solidFill>
                <a:latin typeface="楷体_GB2312" pitchFamily="49" charset="-122"/>
                <a:ea typeface="楷体_GB2312" pitchFamily="49" charset="-122"/>
              </a:rPr>
              <a:t>创造性：</a:t>
            </a:r>
          </a:p>
        </p:txBody>
      </p:sp>
      <p:sp>
        <p:nvSpPr>
          <p:cNvPr id="11270" name="AutoShape 13"/>
          <p:cNvSpPr>
            <a:spLocks/>
          </p:cNvSpPr>
          <p:nvPr/>
        </p:nvSpPr>
        <p:spPr bwMode="auto">
          <a:xfrm>
            <a:off x="1771650" y="1916113"/>
            <a:ext cx="215900" cy="1152525"/>
          </a:xfrm>
          <a:prstGeom prst="leftBracket">
            <a:avLst>
              <a:gd name="adj" fmla="val 44485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71" name="Picture 14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05263"/>
            <a:ext cx="3221037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5" descr="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44900"/>
            <a:ext cx="2219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16"/>
          <p:cNvSpPr>
            <a:spLocks noChangeArrowheads="1"/>
          </p:cNvSpPr>
          <p:nvPr/>
        </p:nvSpPr>
        <p:spPr bwMode="auto">
          <a:xfrm>
            <a:off x="4643438" y="4941888"/>
            <a:ext cx="936625" cy="71437"/>
          </a:xfrm>
          <a:prstGeom prst="rightArrow">
            <a:avLst>
              <a:gd name="adj1" fmla="val 50000"/>
              <a:gd name="adj2" fmla="val 327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3500438" y="1714500"/>
            <a:ext cx="45354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280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性状和关系、本质和规律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3500438" y="2647950"/>
            <a:ext cx="37941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2400">
                <a:solidFill>
                  <a:srgbClr val="02080A"/>
                </a:solidFill>
                <a:latin typeface="楷体" pitchFamily="49" charset="-122"/>
                <a:ea typeface="楷体" pitchFamily="49" charset="-122"/>
              </a:rPr>
              <a:t>分析和选择、运用和组合</a:t>
            </a:r>
          </a:p>
        </p:txBody>
      </p:sp>
      <p:cxnSp>
        <p:nvCxnSpPr>
          <p:cNvPr id="11276" name="直接连接符 14"/>
          <p:cNvCxnSpPr>
            <a:cxnSpLocks noChangeShapeType="1"/>
          </p:cNvCxnSpPr>
          <p:nvPr/>
        </p:nvCxnSpPr>
        <p:spPr bwMode="auto">
          <a:xfrm>
            <a:off x="1214438" y="1357313"/>
            <a:ext cx="6858000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1277" name="右中括号 15"/>
          <p:cNvSpPr>
            <a:spLocks/>
          </p:cNvSpPr>
          <p:nvPr/>
        </p:nvSpPr>
        <p:spPr bwMode="auto">
          <a:xfrm>
            <a:off x="7437438" y="1854200"/>
            <a:ext cx="357187" cy="1214438"/>
          </a:xfrm>
          <a:prstGeom prst="rightBracket">
            <a:avLst>
              <a:gd name="adj" fmla="val 832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1278" name="矩形 16"/>
          <p:cNvSpPr>
            <a:spLocks noChangeArrowheads="1"/>
          </p:cNvSpPr>
          <p:nvPr/>
        </p:nvSpPr>
        <p:spPr bwMode="auto">
          <a:xfrm>
            <a:off x="7866063" y="2211388"/>
            <a:ext cx="8001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zh-CN" altLang="en-US" sz="2400">
                <a:solidFill>
                  <a:srgbClr val="02080A"/>
                </a:solidFill>
                <a:latin typeface="Times New Roman" pitchFamily="18" charset="0"/>
                <a:ea typeface="华文中宋" pitchFamily="2" charset="-122"/>
              </a:rPr>
              <a:t>统一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8776</TotalTime>
  <Words>1081</Words>
  <Application>Microsoft Office PowerPoint</Application>
  <PresentationFormat>全屏显示(4:3)</PresentationFormat>
  <Paragraphs>138</Paragraphs>
  <Slides>28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Beam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主体与客体</vt:lpstr>
      <vt:lpstr>能动的反映</vt:lpstr>
      <vt:lpstr>幻灯片 10</vt:lpstr>
      <vt:lpstr>幻灯片 11</vt:lpstr>
      <vt:lpstr>二、认识的来源（认识和实践的关系）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黑洞原来是这样的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new</cp:lastModifiedBy>
  <cp:revision>512</cp:revision>
  <dcterms:created xsi:type="dcterms:W3CDTF">1601-01-01T00:00:00Z</dcterms:created>
  <dcterms:modified xsi:type="dcterms:W3CDTF">2019-09-20T03:21:15Z</dcterms:modified>
</cp:coreProperties>
</file>